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handoutMasterIdLst>
    <p:handoutMasterId r:id="rId4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2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7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7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9D30D-F75D-445F-83FF-4ECCF6C837E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AE4CC-F807-4313-94C3-EBE8F4D80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5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5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0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1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2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7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3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3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7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0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PRACTICES:</a:t>
            </a:r>
            <a:br>
              <a:rPr lang="en-US" dirty="0"/>
            </a:br>
            <a:r>
              <a:rPr lang="en-US" dirty="0"/>
              <a:t>MANAGEMENT OF CENTRAL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THE OUTPATIENT SETTING</a:t>
            </a:r>
          </a:p>
        </p:txBody>
      </p:sp>
    </p:spTree>
    <p:extLst>
      <p:ext uri="{BB962C8B-B14F-4D97-AF65-F5344CB8AC3E}">
        <p14:creationId xmlns:p14="http://schemas.microsoft.com/office/powerpoint/2010/main" val="186605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SELECTION OF THE CORRECT DEVICE DEPENDS ON PURPOSE AND IMPACT ON QUALITY OF LIFE</a:t>
            </a:r>
          </a:p>
          <a:p>
            <a:r>
              <a:rPr lang="en-US" dirty="0"/>
              <a:t>PATIENT PREFERENCE</a:t>
            </a:r>
          </a:p>
          <a:p>
            <a:r>
              <a:rPr lang="en-US" dirty="0"/>
              <a:t>REPEATED NEEDLESTICKS OKAY?</a:t>
            </a:r>
          </a:p>
          <a:p>
            <a:r>
              <a:rPr lang="en-US" dirty="0"/>
              <a:t>WANT TO SWIM OR BATHE?</a:t>
            </a:r>
          </a:p>
          <a:p>
            <a:r>
              <a:rPr lang="en-US" dirty="0"/>
              <a:t>VISUAL ACUITY OK?</a:t>
            </a:r>
          </a:p>
          <a:p>
            <a:r>
              <a:rPr lang="en-US" dirty="0"/>
              <a:t>PERIPHERAL VENOUS ACCESS GOOD?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4423926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4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CVADS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OUTPATIENT THERAPY</a:t>
            </a:r>
          </a:p>
        </p:txBody>
      </p:sp>
    </p:spTree>
    <p:extLst>
      <p:ext uri="{BB962C8B-B14F-4D97-AF65-F5344CB8AC3E}">
        <p14:creationId xmlns:p14="http://schemas.microsoft.com/office/powerpoint/2010/main" val="45342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PICC LINES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PERIPHERALLY INSERTED CENTRAL CATHETERS</a:t>
            </a:r>
          </a:p>
          <a:p>
            <a:r>
              <a:rPr lang="en-US" dirty="0"/>
              <a:t>INSERTED IN CEPHALIC OR BASILIC VEIN IN THE ANTECUBITAL FOSSA</a:t>
            </a:r>
          </a:p>
          <a:p>
            <a:r>
              <a:rPr lang="en-US" dirty="0"/>
              <a:t>THREADED ALL THE WAY INTO THE SUPERIOR VENA CAVA</a:t>
            </a:r>
          </a:p>
          <a:p>
            <a:r>
              <a:rPr lang="en-US" dirty="0"/>
              <a:t>BEST FOR CLIENTS WHO REQUIRE DAILY INFUSION THERAPY FOR UP TO 6 MONTHS</a:t>
            </a:r>
          </a:p>
          <a:p>
            <a:r>
              <a:rPr lang="en-US" dirty="0"/>
              <a:t>NO MAXIMUM DWELL TIME HAS BEEN ESTABLISHED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56" y="4029493"/>
            <a:ext cx="2607007" cy="195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9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NOT SUITABLE FOR A PICC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CLIENTS WITH TRAUMATIZED ANTECUBITAL SPACES</a:t>
            </a:r>
          </a:p>
          <a:p>
            <a:r>
              <a:rPr lang="en-US" dirty="0"/>
              <a:t>HISTORY OF MULTIPLE FAILED CANNULATION ATTEMPTS</a:t>
            </a:r>
          </a:p>
          <a:p>
            <a:r>
              <a:rPr lang="en-US" dirty="0"/>
              <a:t>VERY ACTIVE CLIENTS</a:t>
            </a:r>
          </a:p>
          <a:p>
            <a:pPr lvl="1"/>
            <a:r>
              <a:rPr lang="en-US" dirty="0"/>
              <a:t>RISK OF DISLODGEMENT</a:t>
            </a:r>
          </a:p>
          <a:p>
            <a:pPr lvl="1"/>
            <a:r>
              <a:rPr lang="en-US" dirty="0"/>
              <a:t>UPPER EXTREMITY MOVEMENT MAY BE LIMITED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58" y="4741535"/>
            <a:ext cx="1710804" cy="17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4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DISADVANTAGES OF PICC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RESTRICTED FLOW RATE (SMALL LUMEN)</a:t>
            </a:r>
          </a:p>
          <a:p>
            <a:r>
              <a:rPr lang="en-US" dirty="0"/>
              <a:t>NEED FOR INTACT VENOUS ANATOMY IN THE ARMS FOR PLACEMENT</a:t>
            </a:r>
          </a:p>
          <a:p>
            <a:r>
              <a:rPr lang="en-US" dirty="0"/>
              <a:t>INCREASED RISK OF VENOUS THROMBOSIS IN THE EXTREMITY USED</a:t>
            </a:r>
          </a:p>
          <a:p>
            <a:r>
              <a:rPr lang="en-US" dirty="0"/>
              <a:t>NEED FOR SUTURES TO PREVENT ACCIDENTAL DISLODGEMENT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73" y="4783047"/>
            <a:ext cx="1450974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80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PICC LINES…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BE INSERTED BY CERTIFIED NURSES OR HEALTH CARE PROVIDERS</a:t>
            </a:r>
          </a:p>
          <a:p>
            <a:pPr lvl="1"/>
            <a:r>
              <a:rPr lang="en-US" dirty="0"/>
              <a:t>IN RADIOLOGY</a:t>
            </a:r>
          </a:p>
          <a:p>
            <a:pPr lvl="1"/>
            <a:r>
              <a:rPr lang="en-US" dirty="0"/>
              <a:t>IN MD’S OFFICE</a:t>
            </a:r>
          </a:p>
          <a:p>
            <a:pPr lvl="1"/>
            <a:r>
              <a:rPr lang="en-US" dirty="0"/>
              <a:t>IN PATIENT’S HOME </a:t>
            </a:r>
          </a:p>
          <a:p>
            <a:r>
              <a:rPr lang="en-US" dirty="0"/>
              <a:t>XRAY IS REQUIRED TO CONFIRM TIP PLACEMENT</a:t>
            </a:r>
          </a:p>
          <a:p>
            <a:r>
              <a:rPr lang="en-US" dirty="0"/>
              <a:t>CATHETERS ARE THIN-WALLED AND CAN BURST</a:t>
            </a:r>
          </a:p>
          <a:p>
            <a:pPr lvl="1"/>
            <a:r>
              <a:rPr lang="en-US" dirty="0"/>
              <a:t>FROM HIGH FLOW RATES</a:t>
            </a:r>
          </a:p>
          <a:p>
            <a:pPr lvl="1"/>
            <a:r>
              <a:rPr lang="en-US" dirty="0"/>
              <a:t>FROM EXCESSIVE PRESSURE WHEN FLUSHING</a:t>
            </a:r>
          </a:p>
          <a:p>
            <a:r>
              <a:rPr lang="en-US" dirty="0"/>
              <a:t>VACUUM BLOOD-COLLECTION SYSTEM </a:t>
            </a:r>
          </a:p>
          <a:p>
            <a:pPr lvl="1"/>
            <a:r>
              <a:rPr lang="en-US" dirty="0"/>
              <a:t>USE 10 ML SYRINGE TO COLLECT BLOOD SPECIMENS</a:t>
            </a:r>
          </a:p>
        </p:txBody>
      </p:sp>
    </p:spTree>
    <p:extLst>
      <p:ext uri="{BB962C8B-B14F-4D97-AF65-F5344CB8AC3E}">
        <p14:creationId xmlns:p14="http://schemas.microsoft.com/office/powerpoint/2010/main" val="1636139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NOT UNCOMMON FOR PATIENTS TO HAVE PHLEBITIS WITHIN THE FIRST 10 DAYS OF INSERTION?</a:t>
            </a:r>
          </a:p>
          <a:p>
            <a:pPr lvl="1"/>
            <a:r>
              <a:rPr lang="en-US" dirty="0"/>
              <a:t>REDNESS WILL EXTEND FROM INSERTION SITE TO SEVERAL INCHES ABOVE IT</a:t>
            </a:r>
          </a:p>
          <a:p>
            <a:pPr lvl="1"/>
            <a:r>
              <a:rPr lang="en-US" dirty="0"/>
              <a:t>ELEVATE ARM</a:t>
            </a:r>
          </a:p>
          <a:p>
            <a:pPr lvl="1"/>
            <a:r>
              <a:rPr lang="en-US" dirty="0"/>
              <a:t>APPLY WARM COMPRESSES</a:t>
            </a:r>
          </a:p>
          <a:p>
            <a:pPr lvl="1"/>
            <a:r>
              <a:rPr lang="en-US" dirty="0"/>
              <a:t>ASSESS FOR CELLULITIS</a:t>
            </a:r>
          </a:p>
        </p:txBody>
      </p:sp>
    </p:spTree>
    <p:extLst>
      <p:ext uri="{BB962C8B-B14F-4D97-AF65-F5344CB8AC3E}">
        <p14:creationId xmlns:p14="http://schemas.microsoft.com/office/powerpoint/2010/main" val="368035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PICC LINE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EXTERNAL CATHETER</a:t>
            </a:r>
          </a:p>
          <a:p>
            <a:pPr lvl="1"/>
            <a:r>
              <a:rPr lang="en-US" dirty="0"/>
              <a:t>LEAKAGE</a:t>
            </a:r>
          </a:p>
          <a:p>
            <a:pPr lvl="1"/>
            <a:r>
              <a:rPr lang="en-US" dirty="0"/>
              <a:t>HUB COMMECTION FOR CRACKING</a:t>
            </a:r>
          </a:p>
          <a:p>
            <a:r>
              <a:rPr lang="en-US" dirty="0"/>
              <a:t>ADMIN SETS/SECONDARY SETS/ADD-ON’s SHOULD BE REPLACED EVERY 72 HOURS</a:t>
            </a:r>
          </a:p>
          <a:p>
            <a:r>
              <a:rPr lang="en-US" dirty="0"/>
              <a:t>BLOOD SETS/BLOOD PRODUCTS/HYPERALIMENTATION/LIPID EMULSION TUBINGS SHOULD BE REPLACED EVERY 24 HOURS</a:t>
            </a:r>
          </a:p>
          <a:p>
            <a:r>
              <a:rPr lang="en-US" dirty="0"/>
              <a:t>ASSESS SUTURE PLACEMENT</a:t>
            </a:r>
          </a:p>
          <a:p>
            <a:pPr lvl="1"/>
            <a:r>
              <a:rPr lang="en-US" dirty="0"/>
              <a:t>IF SUTURES MISSING, SECURE UNTIL THEY CAN BE REPLACED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0" y="4619670"/>
            <a:ext cx="2463549" cy="18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63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EACH PICC DRESSING CHANGE…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EXTERNAL CATH LENGTH AND DOCUMENT</a:t>
            </a:r>
          </a:p>
          <a:p>
            <a:r>
              <a:rPr lang="en-US" dirty="0"/>
              <a:t>IF EXTERNAL CATH GETS LONGER, MUST HAVE XRAY FOR CHECKING PLACEMENT OF CATH TIP</a:t>
            </a:r>
          </a:p>
          <a:p>
            <a:r>
              <a:rPr lang="en-US" dirty="0"/>
              <a:t>PROPER FLUSHING CAN HELP PREVENT THROMBOSIS</a:t>
            </a:r>
          </a:p>
          <a:p>
            <a:r>
              <a:rPr lang="en-US" dirty="0"/>
              <a:t>SASH (SALINE-ADMINISTER DRUG-SALINE-HEPARIN) PROTOCOL</a:t>
            </a:r>
          </a:p>
          <a:p>
            <a:r>
              <a:rPr lang="en-US" dirty="0"/>
              <a:t>FREQUENCY OF FLUSHING IDLE PICC LINES:</a:t>
            </a:r>
          </a:p>
          <a:p>
            <a:pPr lvl="1"/>
            <a:r>
              <a:rPr lang="en-US" dirty="0"/>
              <a:t>VARIES FROM 8 HOURS TO WEEKLY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86" y="4451443"/>
            <a:ext cx="1820839" cy="22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3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S-A-S-H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S—SALINE</a:t>
            </a:r>
          </a:p>
          <a:p>
            <a:r>
              <a:rPr lang="en-US" dirty="0"/>
              <a:t>A—ADMINISTER DRUG</a:t>
            </a:r>
          </a:p>
          <a:p>
            <a:r>
              <a:rPr lang="en-US" dirty="0"/>
              <a:t>S—SALINE</a:t>
            </a:r>
          </a:p>
          <a:p>
            <a:r>
              <a:rPr lang="en-US" dirty="0"/>
              <a:t>H—HEPARIN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1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CENTRAL CATHETER?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CVAD—CENTRAL VENOUS ACCESS DEVICE</a:t>
            </a:r>
          </a:p>
          <a:p>
            <a:r>
              <a:rPr lang="en-US" dirty="0"/>
              <a:t>THE TIP ENDS UP IN THE SUPERIOR VENA CAVA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179"/>
          <a:stretch/>
        </p:blipFill>
        <p:spPr>
          <a:xfrm>
            <a:off x="252918" y="4223919"/>
            <a:ext cx="2874745" cy="20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23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TUNNELED CENTRAL VENOUS CATHETERS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LONG-TERM EXTERNAL CATHETERS</a:t>
            </a:r>
          </a:p>
          <a:p>
            <a:r>
              <a:rPr lang="en-US" dirty="0"/>
              <a:t>MADE FROM DURABLE, MEDICAL-GRADE SILICONE</a:t>
            </a:r>
          </a:p>
          <a:p>
            <a:r>
              <a:rPr lang="en-US" dirty="0"/>
              <a:t>“TUNNELED” SUBCUTANEOUSLY BETWEEN VEIN INSERTION SITE AND EXIT SITE</a:t>
            </a:r>
          </a:p>
          <a:p>
            <a:r>
              <a:rPr lang="en-US" dirty="0"/>
              <a:t>TIP OF CATH IN SUPERIOR VENA CAVA</a:t>
            </a:r>
          </a:p>
          <a:p>
            <a:r>
              <a:rPr lang="en-US" dirty="0"/>
              <a:t>DACRON CUFF ATTACHED JUST ABOVE EXIT SITE</a:t>
            </a:r>
          </a:p>
          <a:p>
            <a:r>
              <a:rPr lang="en-US" dirty="0"/>
              <a:t>7-10 DAYS AFTER INSERTION, SCAR TISSUE GROWS ONTO THE CUFF</a:t>
            </a:r>
          </a:p>
          <a:p>
            <a:pPr lvl="1"/>
            <a:r>
              <a:rPr lang="en-US" dirty="0"/>
              <a:t>ANCHORS</a:t>
            </a:r>
          </a:p>
          <a:p>
            <a:pPr lvl="1"/>
            <a:r>
              <a:rPr lang="en-US" dirty="0"/>
              <a:t>PREVENTS INFECTION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18" y="4832015"/>
            <a:ext cx="1955484" cy="17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53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TUNNELED CVADS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INSERTED IN</a:t>
            </a:r>
          </a:p>
          <a:p>
            <a:pPr lvl="1"/>
            <a:r>
              <a:rPr lang="en-US" dirty="0"/>
              <a:t>SURGICAL SUITE</a:t>
            </a:r>
          </a:p>
          <a:p>
            <a:pPr lvl="1"/>
            <a:r>
              <a:rPr lang="en-US" dirty="0"/>
              <a:t>INTERVENTIONAL RADIOLOGIC SUITE</a:t>
            </a:r>
          </a:p>
          <a:p>
            <a:r>
              <a:rPr lang="en-US" dirty="0"/>
              <a:t>EXIT SITE MUST BE DRESSED UNTIL IT HEALS</a:t>
            </a:r>
          </a:p>
          <a:p>
            <a:pPr lvl="1"/>
            <a:r>
              <a:rPr lang="en-US" dirty="0"/>
              <a:t>STERILE GAUZE</a:t>
            </a:r>
          </a:p>
          <a:p>
            <a:pPr lvl="1"/>
            <a:r>
              <a:rPr lang="en-US" dirty="0"/>
              <a:t>TRANSPARENT DRESSING</a:t>
            </a:r>
          </a:p>
          <a:p>
            <a:r>
              <a:rPr lang="en-US" dirty="0"/>
              <a:t>PREVENT DISLODGEMENT FOR 2-4 WEEKS</a:t>
            </a:r>
          </a:p>
          <a:p>
            <a:r>
              <a:rPr lang="en-US" dirty="0"/>
              <a:t>CONTINUE TO SECURE TO PREVENT ENTANGLEMENT AND PULLING ON CUFF</a:t>
            </a:r>
          </a:p>
          <a:p>
            <a:r>
              <a:rPr lang="en-US" dirty="0"/>
              <a:t>WASH WITH SOAP AND WATER</a:t>
            </a:r>
          </a:p>
          <a:p>
            <a:r>
              <a:rPr lang="en-US" dirty="0"/>
              <a:t>ASSESS DAILY FOR INFECTION</a:t>
            </a:r>
          </a:p>
          <a:p>
            <a:r>
              <a:rPr lang="en-US" dirty="0"/>
              <a:t>SASH</a:t>
            </a:r>
          </a:p>
        </p:txBody>
      </p:sp>
    </p:spTree>
    <p:extLst>
      <p:ext uri="{BB962C8B-B14F-4D97-AF65-F5344CB8AC3E}">
        <p14:creationId xmlns:p14="http://schemas.microsoft.com/office/powerpoint/2010/main" val="3691758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IMPLANTED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SELF-SEALING SILICONE ENCASED IN TITANIUM OR PLASTIC HOUSING THAT IS ATTACHED TO A SILICONE CATHETER</a:t>
            </a:r>
          </a:p>
          <a:p>
            <a:r>
              <a:rPr lang="en-US" dirty="0"/>
              <a:t>PORT COMPLETELY UNDER THE SKIN—NO EXTERNAL PARTS</a:t>
            </a:r>
          </a:p>
          <a:p>
            <a:r>
              <a:rPr lang="en-US" dirty="0"/>
              <a:t>BEST FOR CYCLIC THERAPIES</a:t>
            </a:r>
          </a:p>
          <a:p>
            <a:r>
              <a:rPr lang="en-US" dirty="0"/>
              <a:t>BEST FOR PATIENTS WHO DON’T WANT EXTERNAL PARTS TO CARE FOR</a:t>
            </a:r>
          </a:p>
          <a:p>
            <a:r>
              <a:rPr lang="en-US" dirty="0"/>
              <a:t>HUBER NEEDLE IS NEEDED TO ACCESS PORT</a:t>
            </a:r>
          </a:p>
          <a:p>
            <a:r>
              <a:rPr lang="en-US" dirty="0"/>
              <a:t>TRADITIONAL NEEDLE WOULD LACERATE THE PORT SEPTUM</a:t>
            </a:r>
          </a:p>
          <a:p>
            <a:pPr lvl="1"/>
            <a:r>
              <a:rPr lang="en-US" dirty="0"/>
              <a:t>RESULTS IN BLOOD LEAKAGE</a:t>
            </a:r>
          </a:p>
          <a:p>
            <a:pPr lvl="1"/>
            <a:r>
              <a:rPr lang="en-US" dirty="0"/>
              <a:t>CONTACT WITH 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180"/>
          <a:stretch/>
        </p:blipFill>
        <p:spPr>
          <a:xfrm>
            <a:off x="297910" y="4734420"/>
            <a:ext cx="2857500" cy="18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23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IMPLANTED PORTS…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500-2000 “STICKS”</a:t>
            </a:r>
          </a:p>
          <a:p>
            <a:r>
              <a:rPr lang="en-US" dirty="0"/>
              <a:t>PLACED IN CHEST OR ARM</a:t>
            </a:r>
          </a:p>
          <a:p>
            <a:pPr lvl="1"/>
            <a:r>
              <a:rPr lang="en-US" dirty="0"/>
              <a:t>CHEST PORT</a:t>
            </a:r>
          </a:p>
          <a:p>
            <a:pPr lvl="1"/>
            <a:r>
              <a:rPr lang="en-US" dirty="0" err="1"/>
              <a:t>PASport</a:t>
            </a:r>
            <a:endParaRPr lang="en-US" dirty="0"/>
          </a:p>
          <a:p>
            <a:r>
              <a:rPr lang="en-US" dirty="0"/>
              <a:t>LOWER INFECTION RATES REPORTED</a:t>
            </a:r>
          </a:p>
          <a:p>
            <a:r>
              <a:rPr lang="en-US" dirty="0"/>
              <a:t>DON’T NEED ROUTINE FLUSHING</a:t>
            </a:r>
          </a:p>
          <a:p>
            <a:r>
              <a:rPr lang="en-US" dirty="0"/>
              <a:t>BEST FOR INTERMITTENT THERAPY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10" y="4214457"/>
            <a:ext cx="20955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7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DAILY ACCESSING OF IMPLANTED PORTS CAN CAUSE SKIN BREAKDOWN AT THE SITE?</a:t>
            </a:r>
          </a:p>
          <a:p>
            <a:r>
              <a:rPr lang="en-US" dirty="0"/>
              <a:t>SKIN IRRITATION CAN LEAD TO PORT INFECTION</a:t>
            </a:r>
          </a:p>
          <a:p>
            <a:r>
              <a:rPr lang="en-US" dirty="0"/>
              <a:t>SURGERY IS REQUIRED TO REMOVE AND INSPECT PORT (WHEN INFECTION IS SUSPECTED)</a:t>
            </a:r>
          </a:p>
          <a:p>
            <a:r>
              <a:rPr lang="en-US" dirty="0"/>
              <a:t>THEREFORE, INFECTION IS MORE COSTLY AND DIFFICULT TO TREAT WITH 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0" y="4102360"/>
            <a:ext cx="28575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15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PORT PLACEMENT…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SLIGHT EDEMA AND TENDERNESS IS EXPECTED</a:t>
            </a:r>
          </a:p>
          <a:p>
            <a:r>
              <a:rPr lang="en-US" dirty="0"/>
              <a:t>ACCESS MAY BE DIFFICULT DUE TO EDEMA AND TENDERNESS</a:t>
            </a:r>
          </a:p>
          <a:p>
            <a:r>
              <a:rPr lang="en-US" dirty="0"/>
              <a:t>IF PORT IS NEEDED IMMEDIATELY,  NEEDLE USED IN SURGERY IS LEFT IN UNTIL PORT CAN BE ACCESSED THROUGH THE SKIN</a:t>
            </a:r>
          </a:p>
          <a:p>
            <a:r>
              <a:rPr lang="en-US" dirty="0"/>
              <a:t>JUST LIKE PICC LINES, THE </a:t>
            </a:r>
            <a:r>
              <a:rPr lang="en-US" dirty="0" err="1"/>
              <a:t>PASport</a:t>
            </a:r>
            <a:r>
              <a:rPr lang="en-US" dirty="0"/>
              <a:t> (TRADE NAME OF AN IN THE ARM PORT) MAY CAUSE PHLEBITIS FOR THE FIRST 10 DAYS OR SO</a:t>
            </a:r>
          </a:p>
          <a:p>
            <a:r>
              <a:rPr lang="en-US" dirty="0"/>
              <a:t>ASSESS FOR CELLULITIS</a:t>
            </a:r>
          </a:p>
        </p:txBody>
      </p:sp>
    </p:spTree>
    <p:extLst>
      <p:ext uri="{BB962C8B-B14F-4D97-AF65-F5344CB8AC3E}">
        <p14:creationId xmlns:p14="http://schemas.microsoft.com/office/powerpoint/2010/main" val="2756879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IMPLANTED PORTS…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ONLY HUBER NEEDLES</a:t>
            </a:r>
          </a:p>
          <a:p>
            <a:r>
              <a:rPr lang="en-US" dirty="0"/>
              <a:t>AVOID NEEDLES GREATER THAN 19 GAUGE</a:t>
            </a:r>
          </a:p>
          <a:p>
            <a:r>
              <a:rPr lang="en-US" dirty="0"/>
              <a:t>ANCHOR NEEDLE IN PORT WITH DRESSING, TAPE</a:t>
            </a:r>
          </a:p>
          <a:p>
            <a:r>
              <a:rPr lang="en-US" dirty="0"/>
              <a:t>CHECK PLACEMENT BY ASPIRATING BLOOD AND GIVING A SLOW FLUSH OF 5ML NS</a:t>
            </a:r>
          </a:p>
          <a:p>
            <a:r>
              <a:rPr lang="en-US" dirty="0"/>
              <a:t>NEVER FORCE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2901" y="4087149"/>
            <a:ext cx="2857500" cy="250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623" y="3909776"/>
            <a:ext cx="2857500" cy="23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CARE OF CVADS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OUTPATIENT SETTING</a:t>
            </a:r>
          </a:p>
        </p:txBody>
      </p:sp>
    </p:spTree>
    <p:extLst>
      <p:ext uri="{BB962C8B-B14F-4D97-AF65-F5344CB8AC3E}">
        <p14:creationId xmlns:p14="http://schemas.microsoft.com/office/powerpoint/2010/main" val="2792416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80178" y="832513"/>
            <a:ext cx="7675501" cy="534992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PROPER CARE SINGLE MOST IMPORTANT FACTOR </a:t>
            </a:r>
          </a:p>
          <a:p>
            <a:pPr lvl="1"/>
            <a:r>
              <a:rPr lang="en-US" sz="2800" dirty="0"/>
              <a:t>REDUCES RISK OF COMPLICATIONS</a:t>
            </a:r>
          </a:p>
          <a:p>
            <a:r>
              <a:rPr lang="en-US" sz="2800" dirty="0"/>
              <a:t>AT HOME CLIENTS NEED FREQUENT ASSESSMENT OF CARE TECHNIQUE AND CARE SUPPLIES</a:t>
            </a:r>
          </a:p>
          <a:p>
            <a:r>
              <a:rPr lang="en-US" sz="2800" dirty="0"/>
              <a:t>NO SPECIFIC GUIDELINES EXIST BUT…</a:t>
            </a:r>
          </a:p>
          <a:p>
            <a:pPr lvl="1"/>
            <a:r>
              <a:rPr lang="en-US" sz="2800" dirty="0"/>
              <a:t>USE STRICT ASEPTIC TECHNIQUE WHEN ACCESSING DEVICE</a:t>
            </a:r>
          </a:p>
          <a:p>
            <a:pPr lvl="1"/>
            <a:r>
              <a:rPr lang="en-US" sz="2800" dirty="0"/>
              <a:t>MINIMMIZE CATHETER MANIPULATION DURING ENTRY INTO SYSTEM</a:t>
            </a:r>
          </a:p>
          <a:p>
            <a:pPr lvl="1"/>
            <a:r>
              <a:rPr lang="en-US" sz="2800" dirty="0"/>
              <a:t>PROMPT DRESSING CHANGES IF WET, LOOSE, SOILED</a:t>
            </a:r>
          </a:p>
          <a:p>
            <a:pPr lvl="1"/>
            <a:r>
              <a:rPr lang="en-US" sz="2800" dirty="0"/>
              <a:t>ROUTINE FLUSHING OF LINE WHEN NOT IN USE</a:t>
            </a:r>
          </a:p>
          <a:p>
            <a:pPr lvl="1"/>
            <a:r>
              <a:rPr lang="en-US" sz="2800" dirty="0"/>
              <a:t>REMOVAL OF CATHETERS WHEN NO LONGER NEEDED</a:t>
            </a:r>
          </a:p>
        </p:txBody>
      </p:sp>
    </p:spTree>
    <p:extLst>
      <p:ext uri="{BB962C8B-B14F-4D97-AF65-F5344CB8AC3E}">
        <p14:creationId xmlns:p14="http://schemas.microsoft.com/office/powerpoint/2010/main" val="4033507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EXIT-SITE CARE AND DRESSINGS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SKIN CLEANSING</a:t>
            </a:r>
          </a:p>
          <a:p>
            <a:pPr lvl="1"/>
            <a:r>
              <a:rPr lang="en-US" sz="2800" dirty="0"/>
              <a:t>ALCOHOL + POVIDONE IODINE</a:t>
            </a:r>
          </a:p>
          <a:p>
            <a:pPr lvl="1"/>
            <a:r>
              <a:rPr lang="en-US" sz="2800" dirty="0"/>
              <a:t>CHLORHEXIDINE**(2% WORKS BEST)</a:t>
            </a:r>
          </a:p>
          <a:p>
            <a:r>
              <a:rPr lang="en-US" sz="2800" dirty="0"/>
              <a:t>OINTMENTS HAVE NOT DEMONSTRATED EFFECTIVENESS IN PREVENTING INFECTION AT SITE</a:t>
            </a:r>
          </a:p>
          <a:p>
            <a:pPr lvl="1"/>
            <a:r>
              <a:rPr lang="en-US" sz="2800" dirty="0"/>
              <a:t>CDC RECOMMENDS CHECKING MANUFACTURER’S RECOMMENDATIONS REGARDING COMPATIBILITY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72" y="485348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3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CVAD PROS: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RAPID HEMODILUTION OF INFUSATE</a:t>
            </a:r>
          </a:p>
          <a:p>
            <a:r>
              <a:rPr lang="en-US" dirty="0"/>
              <a:t>CAUSES LESS VENOUS IRRITATION</a:t>
            </a:r>
          </a:p>
          <a:p>
            <a:r>
              <a:rPr lang="en-US" dirty="0"/>
              <a:t>CAN BE USED FOR LONG PERIODS OF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9363"/>
          <a:stretch/>
        </p:blipFill>
        <p:spPr>
          <a:xfrm>
            <a:off x="1003186" y="5034865"/>
            <a:ext cx="1446947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05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SITE CARE AND DRESSINGS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OCCLUSIVE DRESSINGS</a:t>
            </a:r>
          </a:p>
          <a:p>
            <a:pPr lvl="1"/>
            <a:r>
              <a:rPr lang="en-US" dirty="0"/>
              <a:t>RESEARCH IS MIXED ON EFFECTIVENESS</a:t>
            </a:r>
          </a:p>
          <a:p>
            <a:r>
              <a:rPr lang="en-US" dirty="0"/>
              <a:t>TRANSPARENT DRESSINGS SHOULD:</a:t>
            </a:r>
          </a:p>
          <a:p>
            <a:pPr lvl="1"/>
            <a:r>
              <a:rPr lang="en-US" dirty="0"/>
              <a:t>HAVE HIGH WATER PERMEABILITY</a:t>
            </a:r>
          </a:p>
          <a:p>
            <a:pPr lvl="1"/>
            <a:r>
              <a:rPr lang="en-US" dirty="0"/>
              <a:t>KEEPS SITE DRY</a:t>
            </a:r>
          </a:p>
          <a:p>
            <a:pPr lvl="1"/>
            <a:r>
              <a:rPr lang="en-US" dirty="0"/>
              <a:t>ASSESS SKIN INTEGRITY</a:t>
            </a:r>
          </a:p>
          <a:p>
            <a:pPr lvl="1"/>
            <a:r>
              <a:rPr lang="en-US" dirty="0"/>
              <a:t>SWEATING</a:t>
            </a:r>
          </a:p>
          <a:p>
            <a:pPr lvl="1"/>
            <a:r>
              <a:rPr lang="en-US" dirty="0"/>
              <a:t>SENSITIVITY</a:t>
            </a:r>
          </a:p>
          <a:p>
            <a:pPr lvl="1"/>
            <a:r>
              <a:rPr lang="en-US" dirty="0"/>
              <a:t>DRESSING SHOULD BE INDIVIDUALIZED TO PATIENT</a:t>
            </a:r>
          </a:p>
          <a:p>
            <a:pPr lvl="1"/>
            <a:r>
              <a:rPr lang="en-US" dirty="0"/>
              <a:t>CDC HAS NO RECOMMENDATIONS BUT…</a:t>
            </a:r>
          </a:p>
          <a:p>
            <a:pPr lvl="2"/>
            <a:r>
              <a:rPr lang="en-US" dirty="0"/>
              <a:t>GAUZE MAY BE BETTER FOR BLEEDING OR OOZING SITE</a:t>
            </a:r>
          </a:p>
          <a:p>
            <a:pPr lvl="1"/>
            <a:r>
              <a:rPr lang="en-US" dirty="0"/>
              <a:t>ASSESS FOR REDNESS, SWELLING, TENDERNESS, DRAINAGE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0" y="477252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1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FLUSHING CVADS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 REQUIRE ROUTINE FLUSHING WHEN NOT IN USE</a:t>
            </a:r>
          </a:p>
          <a:p>
            <a:pPr lvl="1"/>
            <a:r>
              <a:rPr lang="en-US" sz="2400" dirty="0"/>
              <a:t>MAINTAIN PATENCY</a:t>
            </a:r>
          </a:p>
          <a:p>
            <a:pPr lvl="1"/>
            <a:r>
              <a:rPr lang="en-US" sz="2400" dirty="0"/>
              <a:t>MINIMIZE THROMBOTIC COMPLICATIONS</a:t>
            </a:r>
          </a:p>
          <a:p>
            <a:r>
              <a:rPr lang="en-US" sz="2400" dirty="0"/>
              <a:t>FREQUENCY VARIES WITH DEVICE TYPE</a:t>
            </a:r>
          </a:p>
          <a:p>
            <a:r>
              <a:rPr lang="en-US" sz="2400" dirty="0"/>
              <a:t>NS GENERALLY RECOMMENDED</a:t>
            </a:r>
          </a:p>
          <a:p>
            <a:r>
              <a:rPr lang="en-US" sz="2400" dirty="0"/>
              <a:t>CONCENTRATION OF HEPARIN DIFFERS WITH DEVICE USED AND PATIENT’S CONDITION</a:t>
            </a:r>
          </a:p>
          <a:p>
            <a:r>
              <a:rPr lang="en-US" sz="2400" dirty="0"/>
              <a:t>GENERALLY, LOWEST EFFECTIVE CONCENTRATION OF HEPARIN SHOULD BE USED</a:t>
            </a:r>
          </a:p>
          <a:p>
            <a:r>
              <a:rPr lang="en-US" sz="2400" dirty="0"/>
              <a:t>VOLUME OF HEPARINIZED SALINE SHOULD BE ROUGHLY TWICE VOLUME OF CANNULA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35" y="4924920"/>
            <a:ext cx="2381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95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FLUSHING CVADS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 CVADS HAVE 2-WAY VALVES </a:t>
            </a:r>
          </a:p>
          <a:p>
            <a:r>
              <a:rPr lang="en-US" sz="2800" dirty="0"/>
              <a:t>PREVENT BLOOD BACK-UP INTO CATH</a:t>
            </a:r>
          </a:p>
          <a:p>
            <a:r>
              <a:rPr lang="en-US" sz="2800" dirty="0"/>
              <a:t>GROSHONG CATHETERS, FOR EXAMPLE</a:t>
            </a:r>
          </a:p>
          <a:p>
            <a:r>
              <a:rPr lang="en-US" sz="2800" dirty="0"/>
              <a:t>MAY BE FLUSHED WEEKLY WITH NS ONLY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4340130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48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FLUSHING CVADS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MEDS MAY NOT BE COMPATIBLE WITH HEPARIN</a:t>
            </a:r>
          </a:p>
          <a:p>
            <a:pPr lvl="1"/>
            <a:r>
              <a:rPr lang="en-US" sz="2400" dirty="0"/>
              <a:t>MUST FLUSH BEFORE AND AFTER EACH DIFFERENT MED WITH SALINE</a:t>
            </a:r>
          </a:p>
          <a:p>
            <a:pPr lvl="1"/>
            <a:r>
              <a:rPr lang="en-US" sz="2400" dirty="0"/>
              <a:t>FLUSH WITH HEPARIN AFTER LAST SALINE FLUSH</a:t>
            </a:r>
          </a:p>
          <a:p>
            <a:r>
              <a:rPr lang="en-US" sz="2400" dirty="0"/>
              <a:t>IF DRAWING BLOOD FROM A DEVICE</a:t>
            </a:r>
          </a:p>
          <a:p>
            <a:pPr lvl="1"/>
            <a:r>
              <a:rPr lang="en-US" sz="2400" dirty="0"/>
              <a:t>DISCARD FIRST 5-10 ML OF BLOOD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4626804"/>
            <a:ext cx="285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19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CVAD COMPLICATIONS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76" y="1800987"/>
            <a:ext cx="28575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9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PERI-PROCEDURAL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PNEUMOTHORAX</a:t>
            </a:r>
          </a:p>
          <a:p>
            <a:r>
              <a:rPr lang="en-US" dirty="0"/>
              <a:t>HEMATOMA</a:t>
            </a:r>
          </a:p>
          <a:p>
            <a:r>
              <a:rPr lang="en-US" dirty="0"/>
              <a:t>AIR EMBOLISM</a:t>
            </a:r>
          </a:p>
          <a:p>
            <a:r>
              <a:rPr lang="en-US" dirty="0"/>
              <a:t>CARDIAC ARRHYTHMIA</a:t>
            </a:r>
          </a:p>
          <a:p>
            <a:r>
              <a:rPr lang="en-US" dirty="0"/>
              <a:t>ARTERIAL PUNCTURE</a:t>
            </a:r>
          </a:p>
          <a:p>
            <a:r>
              <a:rPr lang="en-US" dirty="0"/>
              <a:t>PLEXUS IRRITATION</a:t>
            </a:r>
          </a:p>
          <a:p>
            <a:r>
              <a:rPr lang="en-US" dirty="0"/>
              <a:t>PERFORATION OF HEART AND GREAT VESSELS</a:t>
            </a:r>
          </a:p>
        </p:txBody>
      </p:sp>
    </p:spTree>
    <p:extLst>
      <p:ext uri="{BB962C8B-B14F-4D97-AF65-F5344CB8AC3E}">
        <p14:creationId xmlns:p14="http://schemas.microsoft.com/office/powerpoint/2010/main" val="1319499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PHLEBITIS</a:t>
            </a:r>
          </a:p>
          <a:p>
            <a:r>
              <a:rPr lang="en-US" dirty="0"/>
              <a:t>INFECTION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r>
              <a:rPr lang="en-US" dirty="0"/>
              <a:t>SEPTICEMIA</a:t>
            </a:r>
          </a:p>
          <a:p>
            <a:r>
              <a:rPr lang="en-US" dirty="0"/>
              <a:t>SVC SYNDROME</a:t>
            </a:r>
          </a:p>
          <a:p>
            <a:pPr lvl="1"/>
            <a:r>
              <a:rPr lang="en-US" dirty="0"/>
              <a:t>OCCLUSION OF SUPERIOR VENA CAVA</a:t>
            </a:r>
          </a:p>
          <a:p>
            <a:r>
              <a:rPr lang="en-US" dirty="0"/>
              <a:t>VENOUS THROMBOSIS</a:t>
            </a:r>
            <a:r>
              <a:rPr lang="en-US" dirty="0">
                <a:solidFill>
                  <a:srgbClr val="FF0000"/>
                </a:solidFill>
              </a:rPr>
              <a:t>**</a:t>
            </a:r>
          </a:p>
          <a:p>
            <a:r>
              <a:rPr lang="en-US" dirty="0"/>
              <a:t>TORSION OF THE PORT RESERVOIR</a:t>
            </a:r>
          </a:p>
          <a:p>
            <a:r>
              <a:rPr lang="en-US" dirty="0"/>
              <a:t>CATHETER FRACTURE OR EMBOLISM</a:t>
            </a:r>
          </a:p>
          <a:p>
            <a:r>
              <a:rPr lang="en-US" dirty="0"/>
              <a:t>PINCH-OFF SYNDROME FOR TUNNELED CATHETERS</a:t>
            </a:r>
          </a:p>
          <a:p>
            <a:pPr lvl="1"/>
            <a:r>
              <a:rPr lang="en-US" dirty="0"/>
              <a:t>CATH COMPRESSED BETWEEN FIRST RIB AND CLAVICLE</a:t>
            </a:r>
          </a:p>
          <a:p>
            <a:r>
              <a:rPr lang="en-US" dirty="0">
                <a:solidFill>
                  <a:srgbClr val="FF0000"/>
                </a:solidFill>
              </a:rPr>
              <a:t>**</a:t>
            </a:r>
            <a:r>
              <a:rPr lang="en-US" dirty="0"/>
              <a:t>MOST COMMON COMPLICATIONS</a:t>
            </a:r>
          </a:p>
        </p:txBody>
      </p:sp>
    </p:spTree>
    <p:extLst>
      <p:ext uri="{BB962C8B-B14F-4D97-AF65-F5344CB8AC3E}">
        <p14:creationId xmlns:p14="http://schemas.microsoft.com/office/powerpoint/2010/main" val="1496028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OTHER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CATHETER MIGRATION</a:t>
            </a:r>
          </a:p>
          <a:p>
            <a:pPr lvl="1"/>
            <a:r>
              <a:rPr lang="en-US" dirty="0"/>
              <a:t>RARE</a:t>
            </a:r>
          </a:p>
          <a:p>
            <a:r>
              <a:rPr lang="en-US" dirty="0"/>
              <a:t>CATHETER FRACTURE SIGNS AND SYMPTOMS:</a:t>
            </a:r>
          </a:p>
          <a:p>
            <a:pPr lvl="1"/>
            <a:r>
              <a:rPr lang="en-US" dirty="0"/>
              <a:t>CHEST WALL SWELLING AT INSERTION SITE</a:t>
            </a:r>
          </a:p>
          <a:p>
            <a:pPr lvl="1"/>
            <a:r>
              <a:rPr lang="en-US" dirty="0"/>
              <a:t>PAIN IN THE SHOULDER OR PORT AREA WITHOUT SWELLING</a:t>
            </a:r>
          </a:p>
          <a:p>
            <a:pPr lvl="1"/>
            <a:r>
              <a:rPr lang="en-US" dirty="0"/>
              <a:t>RESISTANCE TO INJECTION OR WITHDRAWAL OF FLUIDS</a:t>
            </a:r>
          </a:p>
          <a:p>
            <a:pPr lvl="1"/>
            <a:r>
              <a:rPr lang="en-US" dirty="0"/>
              <a:t>SUDDEN ONSET OF CHEST PAIN OR COUGH</a:t>
            </a:r>
          </a:p>
          <a:p>
            <a:r>
              <a:rPr lang="en-US" dirty="0"/>
              <a:t>REPAIR KITS FOR BROKEN HUBS AND EXTERNAL TUBING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25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OTHER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EXTRAVASATION</a:t>
            </a:r>
          </a:p>
          <a:p>
            <a:r>
              <a:rPr lang="en-US" dirty="0"/>
              <a:t>CAUSED BY:</a:t>
            </a:r>
          </a:p>
          <a:p>
            <a:pPr lvl="1"/>
            <a:r>
              <a:rPr lang="en-US" dirty="0"/>
              <a:t>NEEDLE DISLODGMENT</a:t>
            </a:r>
          </a:p>
          <a:p>
            <a:pPr lvl="1"/>
            <a:r>
              <a:rPr lang="en-US" dirty="0"/>
              <a:t>DAMAGE TO CATHETER</a:t>
            </a:r>
          </a:p>
          <a:p>
            <a:pPr lvl="1"/>
            <a:r>
              <a:rPr lang="en-US" dirty="0"/>
              <a:t>FIBRIN AND THROMBUS FORMATION</a:t>
            </a:r>
          </a:p>
          <a:p>
            <a:pPr lvl="1"/>
            <a:r>
              <a:rPr lang="en-US" dirty="0"/>
              <a:t>CAUSES OCCLUSION AND LEAKAGE</a:t>
            </a:r>
          </a:p>
          <a:p>
            <a:r>
              <a:rPr lang="en-US" dirty="0"/>
              <a:t>ASSESS CATH FUNCTION BEFORE ADMINISTERING CHEMO</a:t>
            </a:r>
          </a:p>
          <a:p>
            <a:r>
              <a:rPr lang="en-US" dirty="0"/>
              <a:t>ASSESS SITE FOR:</a:t>
            </a:r>
          </a:p>
          <a:p>
            <a:pPr lvl="1"/>
            <a:r>
              <a:rPr lang="en-US" dirty="0"/>
              <a:t>REDNESS</a:t>
            </a:r>
          </a:p>
          <a:p>
            <a:pPr lvl="1"/>
            <a:r>
              <a:rPr lang="en-US" dirty="0"/>
              <a:t>SWELLING</a:t>
            </a:r>
          </a:p>
          <a:p>
            <a:pPr lvl="1"/>
            <a:r>
              <a:rPr lang="en-US" dirty="0"/>
              <a:t>TENDERNESS</a:t>
            </a:r>
          </a:p>
          <a:p>
            <a:pPr lvl="1"/>
            <a:r>
              <a:rPr lang="en-US" dirty="0"/>
              <a:t>PT COMPLAINTS DURING INFUSION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97" y="4380789"/>
            <a:ext cx="24479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08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CVAD THROMBOSIS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  <a:p>
            <a:pPr lvl="1"/>
            <a:r>
              <a:rPr lang="en-US" dirty="0"/>
              <a:t>PLATELET DEPOSITION ON FOREIGN SUBSTANCES</a:t>
            </a:r>
          </a:p>
          <a:p>
            <a:pPr lvl="1"/>
            <a:r>
              <a:rPr lang="en-US" dirty="0"/>
              <a:t>FIBRIN SHEATHS (5-7 DAYS)</a:t>
            </a:r>
          </a:p>
          <a:p>
            <a:pPr lvl="1"/>
            <a:r>
              <a:rPr lang="en-US" dirty="0"/>
              <a:t>CATHETER TIP PLACEMENT DIFFICULTIES</a:t>
            </a:r>
          </a:p>
          <a:p>
            <a:pPr lvl="1"/>
            <a:r>
              <a:rPr lang="en-US" dirty="0"/>
              <a:t>VENOUS IRRITATION </a:t>
            </a:r>
          </a:p>
          <a:p>
            <a:pPr lvl="2"/>
            <a:r>
              <a:rPr lang="en-US" dirty="0"/>
              <a:t>FROM CHEMOTHERAPY</a:t>
            </a:r>
          </a:p>
          <a:p>
            <a:pPr lvl="2"/>
            <a:r>
              <a:rPr lang="en-US" dirty="0"/>
              <a:t>HIGH OSMOLARITY SOLUTIONS</a:t>
            </a:r>
          </a:p>
          <a:p>
            <a:pPr lvl="2"/>
            <a:r>
              <a:rPr lang="en-US" dirty="0"/>
              <a:t>DRUG PRECIPATION WITHIN CATHETER</a:t>
            </a:r>
          </a:p>
          <a:p>
            <a:pPr lvl="1"/>
            <a:r>
              <a:rPr lang="en-US" dirty="0"/>
              <a:t>VENOUS STASIS FROM TUMOR COMPLRESSION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22" y="4394437"/>
            <a:ext cx="25050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4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CVAD CONS: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OF THROMBOSIS</a:t>
            </a:r>
          </a:p>
          <a:p>
            <a:r>
              <a:rPr lang="en-US" dirty="0"/>
              <a:t>RISK OF INFECTION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204"/>
          <a:stretch/>
        </p:blipFill>
        <p:spPr>
          <a:xfrm>
            <a:off x="1000912" y="4910632"/>
            <a:ext cx="1451496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44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CVAD THROMBOSIS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DIFFICULTY IN ASPIRATING FROM THE CATH</a:t>
            </a:r>
          </a:p>
          <a:p>
            <a:r>
              <a:rPr lang="en-US" dirty="0"/>
              <a:t>MAY HAVE NO SYMPTOMS IN EARLY STAGES</a:t>
            </a:r>
          </a:p>
          <a:p>
            <a:r>
              <a:rPr lang="en-US" dirty="0"/>
              <a:t>SHOULDER OR ARM PAIN</a:t>
            </a:r>
          </a:p>
          <a:p>
            <a:r>
              <a:rPr lang="en-US" dirty="0"/>
              <a:t>UNILATERAL SWELLING OF ARM, NECK, OR FACE</a:t>
            </a:r>
          </a:p>
          <a:p>
            <a:r>
              <a:rPr lang="en-US" dirty="0"/>
              <a:t>CYANOSIS</a:t>
            </a:r>
          </a:p>
          <a:p>
            <a:r>
              <a:rPr lang="en-US" dirty="0"/>
              <a:t>VENOUS DISTENTION OR PALPABLE VENOUS CORD</a:t>
            </a:r>
          </a:p>
          <a:p>
            <a:r>
              <a:rPr lang="en-US" dirty="0"/>
              <a:t>PROMINENT SUPERFICIAL VEINS</a:t>
            </a:r>
          </a:p>
          <a:p>
            <a:r>
              <a:rPr lang="en-US" dirty="0"/>
              <a:t>SVC CYNDROME OR PULMONARY EMBOLUS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35" y="4372828"/>
            <a:ext cx="25336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57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CVAD THROMBOSIS DIAGNOSIS/TREATMENT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CONFIRMED WITH:</a:t>
            </a:r>
          </a:p>
          <a:p>
            <a:pPr lvl="1"/>
            <a:r>
              <a:rPr lang="en-US" dirty="0"/>
              <a:t> X RAY STUDIES (WITH CONTRAST)</a:t>
            </a:r>
          </a:p>
          <a:p>
            <a:pPr lvl="1"/>
            <a:r>
              <a:rPr lang="en-US" dirty="0"/>
              <a:t>ULTRASOUND</a:t>
            </a:r>
          </a:p>
          <a:p>
            <a:pPr lvl="1"/>
            <a:r>
              <a:rPr lang="en-US" dirty="0"/>
              <a:t>CT SCANNING</a:t>
            </a:r>
          </a:p>
          <a:p>
            <a:r>
              <a:rPr lang="en-US" dirty="0"/>
              <a:t>TREATMENT INCLUDES:</a:t>
            </a:r>
          </a:p>
          <a:p>
            <a:pPr lvl="1"/>
            <a:r>
              <a:rPr lang="en-US" dirty="0"/>
              <a:t>LOW-DOSE t-PA (TISSUE-TYPE PLASMINOGEN ACTIVATOR—</a:t>
            </a:r>
            <a:r>
              <a:rPr lang="en-US" dirty="0" err="1"/>
              <a:t>CathFlo</a:t>
            </a:r>
            <a:r>
              <a:rPr lang="en-US" dirty="0"/>
              <a:t> </a:t>
            </a:r>
            <a:r>
              <a:rPr lang="en-US" dirty="0" err="1"/>
              <a:t>Activase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45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CVAD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COMPLICATION</a:t>
            </a:r>
          </a:p>
          <a:p>
            <a:r>
              <a:rPr lang="en-US" dirty="0"/>
              <a:t>CAUSES:</a:t>
            </a:r>
          </a:p>
          <a:p>
            <a:pPr lvl="1"/>
            <a:r>
              <a:rPr lang="en-US" dirty="0"/>
              <a:t>CONTAMINATED INFUSATE</a:t>
            </a:r>
          </a:p>
          <a:p>
            <a:pPr lvl="1"/>
            <a:r>
              <a:rPr lang="en-US" dirty="0"/>
              <a:t>CONTAMINATION AT IV TUBING JUNCTIONS</a:t>
            </a:r>
          </a:p>
          <a:p>
            <a:pPr lvl="1"/>
            <a:r>
              <a:rPr lang="en-US" dirty="0"/>
              <a:t>CONTAMINATION AT INSERTION SITE</a:t>
            </a:r>
          </a:p>
          <a:p>
            <a:pPr lvl="1"/>
            <a:r>
              <a:rPr lang="en-US" dirty="0"/>
              <a:t>SYSTEMIC SEEDING FROM DISTANT SOURCE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35" r="7290" b="6925"/>
          <a:stretch/>
        </p:blipFill>
        <p:spPr>
          <a:xfrm>
            <a:off x="641445" y="4000500"/>
            <a:ext cx="2361062" cy="26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21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CVAD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LOCAL OR SYSTEMIC</a:t>
            </a:r>
          </a:p>
          <a:p>
            <a:r>
              <a:rPr lang="en-US" dirty="0"/>
              <a:t>LOCAL INCLUDE:</a:t>
            </a:r>
          </a:p>
          <a:p>
            <a:pPr lvl="1"/>
            <a:r>
              <a:rPr lang="en-US" dirty="0"/>
              <a:t>INSERTION OR EXIT-SITE INFECTIONS</a:t>
            </a:r>
          </a:p>
          <a:p>
            <a:pPr lvl="1"/>
            <a:r>
              <a:rPr lang="en-US" dirty="0"/>
              <a:t>PORT OR RESERVOIR INFECTIONS</a:t>
            </a:r>
          </a:p>
          <a:p>
            <a:pPr lvl="1"/>
            <a:r>
              <a:rPr lang="en-US" dirty="0"/>
              <a:t>TUNNEL INFECTIONS</a:t>
            </a:r>
          </a:p>
          <a:p>
            <a:r>
              <a:rPr lang="en-US" dirty="0"/>
              <a:t>SYMPTOMS:</a:t>
            </a:r>
          </a:p>
          <a:p>
            <a:r>
              <a:rPr lang="en-US" dirty="0"/>
              <a:t>INFLAMMATION WITH OUR WITHOUT PURULENT DRAINAGE</a:t>
            </a:r>
          </a:p>
          <a:p>
            <a:pPr lvl="1"/>
            <a:r>
              <a:rPr lang="en-US" dirty="0"/>
              <a:t>LOCALIZED PAIN</a:t>
            </a:r>
          </a:p>
          <a:p>
            <a:pPr lvl="1"/>
            <a:r>
              <a:rPr lang="en-US" dirty="0"/>
              <a:t>ERYTHEMA</a:t>
            </a:r>
          </a:p>
          <a:p>
            <a:pPr lvl="1"/>
            <a:r>
              <a:rPr lang="en-US" dirty="0"/>
              <a:t>INDURATION</a:t>
            </a:r>
          </a:p>
          <a:p>
            <a:pPr lvl="1"/>
            <a:r>
              <a:rPr lang="en-US" dirty="0"/>
              <a:t>TENDERNESS</a:t>
            </a:r>
          </a:p>
          <a:p>
            <a:r>
              <a:rPr lang="en-US" dirty="0"/>
              <a:t>PREVENTION:</a:t>
            </a:r>
          </a:p>
          <a:p>
            <a:pPr lvl="1"/>
            <a:r>
              <a:rPr lang="en-US" dirty="0"/>
              <a:t>STRICT HAND WASHING</a:t>
            </a:r>
          </a:p>
          <a:p>
            <a:pPr lvl="1"/>
            <a:r>
              <a:rPr lang="en-US" dirty="0"/>
              <a:t>ASEPTIC TECHNIQUE</a:t>
            </a:r>
          </a:p>
          <a:p>
            <a:pPr lvl="1"/>
            <a:r>
              <a:rPr lang="en-US" dirty="0"/>
              <a:t>PROPER SKIN PREP</a:t>
            </a:r>
          </a:p>
        </p:txBody>
      </p:sp>
    </p:spTree>
    <p:extLst>
      <p:ext uri="{BB962C8B-B14F-4D97-AF65-F5344CB8AC3E}">
        <p14:creationId xmlns:p14="http://schemas.microsoft.com/office/powerpoint/2010/main" val="1073347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CVAD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SYSTEMIC INCLUDE:</a:t>
            </a:r>
          </a:p>
          <a:p>
            <a:pPr lvl="1"/>
            <a:r>
              <a:rPr lang="en-US" dirty="0"/>
              <a:t>BACTEREMIA OR SEPTICEMIA</a:t>
            </a:r>
          </a:p>
          <a:p>
            <a:pPr lvl="1"/>
            <a:r>
              <a:rPr lang="en-US" dirty="0"/>
              <a:t>SUPPURATIVE THROMBOPHLEBITIS</a:t>
            </a:r>
          </a:p>
          <a:p>
            <a:pPr lvl="1"/>
            <a:r>
              <a:rPr lang="en-US" dirty="0"/>
              <a:t>ENDOCARDITIS OR ETASTATIC ABCESSES</a:t>
            </a:r>
          </a:p>
          <a:p>
            <a:r>
              <a:rPr lang="en-US" dirty="0"/>
              <a:t>IS RARE, BUT CAN BE LIFE-THREATENING</a:t>
            </a:r>
          </a:p>
          <a:p>
            <a:r>
              <a:rPr lang="en-US" dirty="0"/>
              <a:t>SYMPTOMS:</a:t>
            </a:r>
          </a:p>
          <a:p>
            <a:pPr lvl="1"/>
            <a:r>
              <a:rPr lang="en-US" dirty="0"/>
              <a:t>FEVER</a:t>
            </a:r>
          </a:p>
          <a:p>
            <a:pPr lvl="1"/>
            <a:r>
              <a:rPr lang="en-US" dirty="0"/>
              <a:t>CHILLS</a:t>
            </a:r>
          </a:p>
          <a:p>
            <a:pPr lvl="1"/>
            <a:r>
              <a:rPr lang="en-US" dirty="0"/>
              <a:t>HYPOTENSION</a:t>
            </a:r>
          </a:p>
          <a:p>
            <a:pPr lvl="1"/>
            <a:r>
              <a:rPr lang="en-US" dirty="0"/>
              <a:t>HYPERVENTILATION</a:t>
            </a:r>
          </a:p>
          <a:p>
            <a:pPr lvl="1"/>
            <a:r>
              <a:rPr lang="en-US" dirty="0"/>
              <a:t>ALTERED MENTAL STATUS</a:t>
            </a:r>
          </a:p>
          <a:p>
            <a:pPr lvl="1"/>
            <a:r>
              <a:rPr lang="en-US" dirty="0"/>
              <a:t>NONSPECIFIC GASTROINTESTINAL COMPLAINTS</a:t>
            </a:r>
          </a:p>
          <a:p>
            <a:pPr lvl="2"/>
            <a:r>
              <a:rPr lang="en-US" dirty="0"/>
              <a:t>NAUSEA</a:t>
            </a:r>
          </a:p>
          <a:p>
            <a:pPr lvl="2"/>
            <a:r>
              <a:rPr lang="en-US" dirty="0"/>
              <a:t>ABDOMINAL PAIN</a:t>
            </a:r>
          </a:p>
        </p:txBody>
      </p:sp>
    </p:spTree>
    <p:extLst>
      <p:ext uri="{BB962C8B-B14F-4D97-AF65-F5344CB8AC3E}">
        <p14:creationId xmlns:p14="http://schemas.microsoft.com/office/powerpoint/2010/main" val="29735648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CVAD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REMEMBER!!</a:t>
            </a:r>
          </a:p>
          <a:p>
            <a:r>
              <a:rPr lang="en-US" dirty="0"/>
              <a:t>IMMUNOSUPPRESSED CLIENTS MAY HAVE NO SYMPTOMS!!</a:t>
            </a:r>
          </a:p>
          <a:p>
            <a:r>
              <a:rPr lang="en-US" dirty="0"/>
              <a:t>DIAGNOSIS INCLUDES:</a:t>
            </a:r>
          </a:p>
          <a:p>
            <a:pPr lvl="1"/>
            <a:r>
              <a:rPr lang="en-US" dirty="0"/>
              <a:t>BLOOD CULTURES</a:t>
            </a:r>
          </a:p>
          <a:p>
            <a:pPr lvl="1"/>
            <a:r>
              <a:rPr lang="en-US" dirty="0"/>
              <a:t>SITE CULTURES</a:t>
            </a:r>
          </a:p>
          <a:p>
            <a:pPr lvl="1"/>
            <a:r>
              <a:rPr lang="en-US" dirty="0"/>
              <a:t>CATHETER TIP CULTURES</a:t>
            </a:r>
          </a:p>
        </p:txBody>
      </p:sp>
    </p:spTree>
    <p:extLst>
      <p:ext uri="{BB962C8B-B14F-4D97-AF65-F5344CB8AC3E}">
        <p14:creationId xmlns:p14="http://schemas.microsoft.com/office/powerpoint/2010/main" val="2032276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CVAD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INCLUDES:</a:t>
            </a:r>
          </a:p>
          <a:p>
            <a:r>
              <a:rPr lang="en-US" dirty="0"/>
              <a:t>UNCOMPLICATED INSERTION/EXIT SITE INFECTIONS:</a:t>
            </a:r>
          </a:p>
          <a:p>
            <a:pPr lvl="1"/>
            <a:r>
              <a:rPr lang="en-US" dirty="0"/>
              <a:t>FREQUENT SITE CARE</a:t>
            </a:r>
          </a:p>
          <a:p>
            <a:pPr lvl="1"/>
            <a:r>
              <a:rPr lang="en-US" dirty="0"/>
              <a:t>10-14 DAYS OF ANTIBIOTICS</a:t>
            </a:r>
          </a:p>
          <a:p>
            <a:r>
              <a:rPr lang="en-US" dirty="0"/>
              <a:t>TUNNEL, TRACT, OR POCKET INFECTIONS</a:t>
            </a:r>
          </a:p>
          <a:p>
            <a:pPr lvl="1"/>
            <a:r>
              <a:rPr lang="en-US" dirty="0"/>
              <a:t>USUALLY REQUIRE REMOVAL</a:t>
            </a:r>
          </a:p>
          <a:p>
            <a:pPr lvl="1"/>
            <a:r>
              <a:rPr lang="en-US" dirty="0"/>
              <a:t>7-10 DAYS OF ANTIBIOTICS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0" y="492492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963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THERAPY IS COMING TO A HOME NEAR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CONVENIENCE</a:t>
            </a:r>
          </a:p>
          <a:p>
            <a:r>
              <a:rPr lang="en-US" dirty="0"/>
              <a:t>DECREASED EXPOSURE OF IMMUNOCOMPROMISED PATIENTS TO NOSOCOMIAL INFECTIONS</a:t>
            </a:r>
          </a:p>
          <a:p>
            <a:r>
              <a:rPr lang="en-US" dirty="0"/>
              <a:t>DECREASED ACUTE CARE COSTS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930" y="377445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1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CVADS APPROPRIATE FOR THE OUTPATIENT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PICC’s</a:t>
            </a:r>
          </a:p>
          <a:p>
            <a:r>
              <a:rPr lang="en-US" dirty="0"/>
              <a:t>TUNNELED CATHETERS</a:t>
            </a:r>
          </a:p>
          <a:p>
            <a:pPr lvl="1"/>
            <a:r>
              <a:rPr lang="en-US" dirty="0"/>
              <a:t>GROSHONG</a:t>
            </a:r>
          </a:p>
          <a:p>
            <a:pPr lvl="1"/>
            <a:r>
              <a:rPr lang="en-US" dirty="0"/>
              <a:t>HICKMAN</a:t>
            </a:r>
          </a:p>
          <a:p>
            <a:r>
              <a:rPr lang="en-US" dirty="0"/>
              <a:t>SUB-Q PORTS (IF FREQUENT ACCESS IS NOT REQUIRED)</a:t>
            </a:r>
          </a:p>
          <a:p>
            <a:pPr lvl="1"/>
            <a:r>
              <a:rPr lang="en-US" dirty="0"/>
              <a:t>MEDIPORT</a:t>
            </a:r>
          </a:p>
          <a:p>
            <a:pPr lvl="1"/>
            <a:r>
              <a:rPr lang="en-US" dirty="0"/>
              <a:t>PORTACATH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4687962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8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CVADS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dirty="0"/>
              <a:t> APPROPRIATE FOR THE OUTPATIENT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JUGULAR VEIN CATHS</a:t>
            </a:r>
          </a:p>
          <a:p>
            <a:r>
              <a:rPr lang="en-US" dirty="0"/>
              <a:t>PERCUTANEOUSLY PLACED SUBCLAVIAN CATHS</a:t>
            </a:r>
          </a:p>
          <a:p>
            <a:r>
              <a:rPr lang="en-US" dirty="0"/>
              <a:t>PERCUTANEOUSLY PLACED FEMORAL CATHS</a:t>
            </a:r>
          </a:p>
        </p:txBody>
      </p:sp>
    </p:spTree>
    <p:extLst>
      <p:ext uri="{BB962C8B-B14F-4D97-AF65-F5344CB8AC3E}">
        <p14:creationId xmlns:p14="http://schemas.microsoft.com/office/powerpoint/2010/main" val="250598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RESEARCH!</a:t>
            </a:r>
          </a:p>
          <a:p>
            <a:pPr lvl="1"/>
            <a:r>
              <a:rPr lang="en-US" dirty="0"/>
              <a:t>PERCUTANEOUSLY CVADS HAVE INCREASED INFECTION RATES WHEN COMPARED TO TUNNELED CATHS</a:t>
            </a:r>
          </a:p>
          <a:p>
            <a:pPr lvl="2"/>
            <a:r>
              <a:rPr lang="en-US" dirty="0"/>
              <a:t>(HIV CLIENTS TREATED WITH FOSCARNET/GLANCICLOVIR FOR CMV)</a:t>
            </a:r>
          </a:p>
          <a:p>
            <a:pPr lvl="1"/>
            <a:r>
              <a:rPr lang="en-US" dirty="0"/>
              <a:t>ALL CVADS SHOULD BE SINGLE-LUMEN (IN OUTPATIENT SETTING)</a:t>
            </a:r>
          </a:p>
          <a:p>
            <a:pPr lvl="1"/>
            <a:r>
              <a:rPr lang="en-US" dirty="0"/>
              <a:t>IF MULTI-LUMEN</a:t>
            </a:r>
          </a:p>
          <a:p>
            <a:pPr lvl="2"/>
            <a:r>
              <a:rPr lang="en-US" dirty="0"/>
              <a:t>ONE LUMEN SHOULD BE DEDICATED TO TPN ONLY</a:t>
            </a:r>
          </a:p>
          <a:p>
            <a:pPr lvl="2"/>
            <a:r>
              <a:rPr lang="en-US" dirty="0"/>
              <a:t>LABEL IT!</a:t>
            </a:r>
          </a:p>
          <a:p>
            <a:pPr lvl="2"/>
            <a:r>
              <a:rPr lang="en-US" dirty="0"/>
              <a:t>NO:  BLOOD, FLUIDS, MEDS, ETC. SHOULD BE INFUSED OR DRAWN FROM THE TPN-DEDICATED 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57" y="3870947"/>
            <a:ext cx="1997406" cy="195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1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QUALIFIES FOR OUTPATIENT CVAD THERAPY?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 MUST BE CLINICALLY STABLE</a:t>
            </a:r>
          </a:p>
          <a:p>
            <a:pPr lvl="1"/>
            <a:r>
              <a:rPr lang="en-US" dirty="0"/>
              <a:t>DECREASES RISK OF SUDDEN, LIFE-THREATENING CHANGE IN MEDICAL STATUS</a:t>
            </a:r>
          </a:p>
          <a:p>
            <a:r>
              <a:rPr lang="en-US" dirty="0"/>
              <a:t>2.  MUST HAVE AN ADEQUATE HOME ENVIRONMENT FOR INFUSION THERAPY</a:t>
            </a:r>
          </a:p>
          <a:p>
            <a:r>
              <a:rPr lang="en-US" dirty="0"/>
              <a:t>3.  MUST BE ABLE TO SELF-ADMINISTER INFUSION THERAPY (OR HAVE CARETAKER AVAILABLE TO ADMINISTER)</a:t>
            </a:r>
          </a:p>
          <a:p>
            <a:r>
              <a:rPr lang="en-US" dirty="0"/>
              <a:t>4.  SHOULD (IDEALLY) LIVE WITH SOMEONE WHO CAN RECOGNIZE ADVERSE THERAPY EFFECTS</a:t>
            </a:r>
          </a:p>
          <a:p>
            <a:pPr lvl="1"/>
            <a:r>
              <a:rPr lang="en-US" dirty="0"/>
              <a:t>SOME SIDE EFFECTS ARE LIFE-THREATENING</a:t>
            </a:r>
          </a:p>
          <a:p>
            <a:r>
              <a:rPr lang="en-US" dirty="0"/>
              <a:t>5.  SHOULD BE WILLING AND ABLE TO DEAL WITH NECESSARY ROUTINES ASSOCIATED WITH OUTPATIENT INFUSION THERAPY</a:t>
            </a:r>
          </a:p>
          <a:p>
            <a:pPr lvl="1"/>
            <a:r>
              <a:rPr lang="en-US" dirty="0"/>
              <a:t>VERY IMPORTANT IF PATIENT HAS HISTORY OF ILLICIT DRUG OR ETOH ABUSE, DEMENTIA, CULTURAL CONFLICTS WITH THERAPY OR UNWILLINGNESS TO ADHERE TO THERAPEUTIC REGIMEN          </a:t>
            </a:r>
          </a:p>
        </p:txBody>
      </p:sp>
    </p:spTree>
    <p:extLst>
      <p:ext uri="{BB962C8B-B14F-4D97-AF65-F5344CB8AC3E}">
        <p14:creationId xmlns:p14="http://schemas.microsoft.com/office/powerpoint/2010/main" val="388890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6.  MUST HAVE RELIABLE TRANSPORTATION</a:t>
            </a:r>
          </a:p>
          <a:p>
            <a:pPr lvl="1"/>
            <a:r>
              <a:rPr lang="en-US" dirty="0"/>
              <a:t>COMPLEX INFUSION THERAPY AT AN INFUSION CENTER OR AT HOME</a:t>
            </a:r>
          </a:p>
          <a:p>
            <a:pPr lvl="1"/>
            <a:r>
              <a:rPr lang="en-US" dirty="0"/>
              <a:t>SOME TREATMENTS HAVE SIGNIFICANT ADVERSE EFFECTS</a:t>
            </a:r>
          </a:p>
          <a:p>
            <a:pPr lvl="1"/>
            <a:r>
              <a:rPr lang="en-US" dirty="0"/>
              <a:t>TAXI-VOUCHER SYSTEM AT UC/SAN FRANCISCO HOSPITAL FOR EXAMPLE, IF RECEIVING A POTENTIALLY TOXIC THERAPY </a:t>
            </a:r>
          </a:p>
        </p:txBody>
      </p:sp>
    </p:spTree>
    <p:extLst>
      <p:ext uri="{BB962C8B-B14F-4D97-AF65-F5344CB8AC3E}">
        <p14:creationId xmlns:p14="http://schemas.microsoft.com/office/powerpoint/2010/main" val="282427652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520</TotalTime>
  <Words>1715</Words>
  <Application>Microsoft Office PowerPoint</Application>
  <PresentationFormat>Widescreen</PresentationFormat>
  <Paragraphs>340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Calibri</vt:lpstr>
      <vt:lpstr>Corbel</vt:lpstr>
      <vt:lpstr>Wingdings 2</vt:lpstr>
      <vt:lpstr>Frame</vt:lpstr>
      <vt:lpstr>CURRENT PRACTICES: MANAGEMENT OF CENTRAL LINES</vt:lpstr>
      <vt:lpstr>WHAT IS A CENTRAL CATHETER?</vt:lpstr>
      <vt:lpstr>CVAD PROS:</vt:lpstr>
      <vt:lpstr>CVAD CONS:</vt:lpstr>
      <vt:lpstr>CVADS APPROPRIATE FOR THE OUTPATIENT SETTING</vt:lpstr>
      <vt:lpstr>CVADS NOT APPROPRIATE FOR THE OUTPATIENT SETTING</vt:lpstr>
      <vt:lpstr>WHY?</vt:lpstr>
      <vt:lpstr>WHO QUALIFIES FOR OUTPATIENT CVAD THERAPY?</vt:lpstr>
      <vt:lpstr>PowerPoint Presentation</vt:lpstr>
      <vt:lpstr>OTHER CONSIDERATIONS…</vt:lpstr>
      <vt:lpstr>TYPES OF CVADS</vt:lpstr>
      <vt:lpstr>PICC LINES</vt:lpstr>
      <vt:lpstr>WHO IS NOT SUITABLE FOR A PICC LINE?</vt:lpstr>
      <vt:lpstr>DISADVANTAGES OF PICC LINES</vt:lpstr>
      <vt:lpstr>PICC LINES…</vt:lpstr>
      <vt:lpstr>DID YOU KNOW?</vt:lpstr>
      <vt:lpstr>PICC LINE CARE</vt:lpstr>
      <vt:lpstr>WITH EACH PICC DRESSING CHANGE…</vt:lpstr>
      <vt:lpstr>S-A-S-H</vt:lpstr>
      <vt:lpstr>TUNNELED CENTRAL VENOUS CATHETERS</vt:lpstr>
      <vt:lpstr>TUNNELED CVADS</vt:lpstr>
      <vt:lpstr>IMPLANTED PORTS</vt:lpstr>
      <vt:lpstr>IMPLANTED PORTS…</vt:lpstr>
      <vt:lpstr>DID YOU KNOW?</vt:lpstr>
      <vt:lpstr>AFTER PORT PLACEMENT…</vt:lpstr>
      <vt:lpstr>IMPLANTED PORTS…</vt:lpstr>
      <vt:lpstr>GENERAL CARE OF CVADS </vt:lpstr>
      <vt:lpstr>PowerPoint Presentation</vt:lpstr>
      <vt:lpstr>EXIT-SITE CARE AND DRESSINGS</vt:lpstr>
      <vt:lpstr>EXIT SITE CARE AND DRESSINGS</vt:lpstr>
      <vt:lpstr>FLUSHING CVADS</vt:lpstr>
      <vt:lpstr>FLUSHING CVADS</vt:lpstr>
      <vt:lpstr>FLUSHING CVADS</vt:lpstr>
      <vt:lpstr>CVAD COMPLICATIONS</vt:lpstr>
      <vt:lpstr>PERI-PROCEDURAL</vt:lpstr>
      <vt:lpstr>POST-INSERTION</vt:lpstr>
      <vt:lpstr>OTHER COMPLICATIONS</vt:lpstr>
      <vt:lpstr>OTHER COMPLICATIONS</vt:lpstr>
      <vt:lpstr>CVAD THROMBOSIS</vt:lpstr>
      <vt:lpstr>CVAD THROMBOSIS SYMPTOMS</vt:lpstr>
      <vt:lpstr>CVAD THROMBOSIS DIAGNOSIS/TREATMENT</vt:lpstr>
      <vt:lpstr>CVAD INFECTION</vt:lpstr>
      <vt:lpstr>CVAD INFECTION</vt:lpstr>
      <vt:lpstr>CVAD INFECTION</vt:lpstr>
      <vt:lpstr>CVAD INFECTIONS</vt:lpstr>
      <vt:lpstr>CVAD INFECTIONS</vt:lpstr>
      <vt:lpstr>IV THERAPY IS COMING TO A HOME NEAR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MISSISSIPPI LPN ASSOCIATION</dc:title>
  <dc:creator>Helena</dc:creator>
  <cp:lastModifiedBy>April</cp:lastModifiedBy>
  <cp:revision>41</cp:revision>
  <cp:lastPrinted>2016-04-12T16:10:45Z</cp:lastPrinted>
  <dcterms:created xsi:type="dcterms:W3CDTF">2016-03-29T13:22:46Z</dcterms:created>
  <dcterms:modified xsi:type="dcterms:W3CDTF">2022-01-14T21:11:08Z</dcterms:modified>
</cp:coreProperties>
</file>