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2" r:id="rId13"/>
    <p:sldId id="276" r:id="rId14"/>
    <p:sldId id="275" r:id="rId15"/>
    <p:sldId id="266" r:id="rId16"/>
    <p:sldId id="271" r:id="rId17"/>
    <p:sldId id="268" r:id="rId18"/>
    <p:sldId id="267" r:id="rId19"/>
    <p:sldId id="269" r:id="rId20"/>
    <p:sldId id="277" r:id="rId21"/>
    <p:sldId id="278" r:id="rId22"/>
    <p:sldId id="279" r:id="rId23"/>
    <p:sldId id="280" r:id="rId24"/>
    <p:sldId id="285" r:id="rId25"/>
    <p:sldId id="281" r:id="rId26"/>
    <p:sldId id="284" r:id="rId27"/>
    <p:sldId id="282" r:id="rId28"/>
    <p:sldId id="283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5776" autoAdjust="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2692C-E019-47EA-8752-45542946D7A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1B91B-1510-4BB3-BB5D-0A9006E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EPITHELIAL</a:t>
            </a:r>
            <a:r>
              <a:rPr lang="en-US" baseline="0" dirty="0"/>
              <a:t> Cells that are keratinized prevent diffusion of nutrients and water from our skin.  These cells die quickly so frequent replacement is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1B91B-1510-4BB3-BB5D-0A9006E88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5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5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0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4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3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9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6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6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6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51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Anatomy and Physiology in IV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Cindy May, BSN, RN</a:t>
            </a:r>
          </a:p>
          <a:p>
            <a:r>
              <a:rPr lang="en-US" dirty="0"/>
              <a:t>Practical Nursing Instructor</a:t>
            </a:r>
          </a:p>
          <a:p>
            <a:r>
              <a:rPr lang="en-US" dirty="0"/>
              <a:t>JONES County Jr. college</a:t>
            </a:r>
          </a:p>
        </p:txBody>
      </p:sp>
    </p:spTree>
    <p:extLst>
      <p:ext uri="{BB962C8B-B14F-4D97-AF65-F5344CB8AC3E}">
        <p14:creationId xmlns:p14="http://schemas.microsoft.com/office/powerpoint/2010/main" val="44557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310044"/>
            <a:ext cx="10772775" cy="864000"/>
          </a:xfrm>
        </p:spPr>
        <p:txBody>
          <a:bodyPr/>
          <a:lstStyle/>
          <a:p>
            <a:r>
              <a:rPr lang="en-US" altLang="en-US" dirty="0"/>
              <a:t>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54667"/>
            <a:ext cx="10753725" cy="49332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Many veins supply one area if one is injured, others will maintain circulation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/>
              <a:t>Superficially located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/>
              <a:t>Transport blood at a lower pressure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/>
              <a:t>Transport blood and fluid back to the heart for circulation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/>
              <a:t>Do not pulsate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0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4737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Peripheral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246910"/>
            <a:ext cx="10753725" cy="45309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Similar to arteries because:</a:t>
            </a:r>
          </a:p>
          <a:p>
            <a:pPr marL="1025525" indent="-166688">
              <a:buFont typeface="Wingdings" panose="05000000000000000000" pitchFamily="2" charset="2"/>
              <a:buChar char="Ø"/>
            </a:pPr>
            <a:r>
              <a:rPr lang="en-US" sz="3600" dirty="0"/>
              <a:t>They transport blood and that is it!</a:t>
            </a:r>
          </a:p>
          <a:p>
            <a:pPr marL="1025525" indent="-166688">
              <a:buFont typeface="Wingdings" panose="05000000000000000000" pitchFamily="2" charset="2"/>
              <a:buChar char="Ø"/>
            </a:pPr>
            <a:r>
              <a:rPr lang="en-US" sz="3600" dirty="0"/>
              <a:t>Veins are thinner than arteries and transport blood at a much lower pressure</a:t>
            </a:r>
          </a:p>
          <a:p>
            <a:pPr marL="1025525" indent="-166688">
              <a:buFont typeface="Wingdings" panose="05000000000000000000" pitchFamily="2" charset="2"/>
              <a:buChar char="Ø"/>
            </a:pPr>
            <a:r>
              <a:rPr lang="en-US" sz="3600" dirty="0"/>
              <a:t>Veins have three layers</a:t>
            </a:r>
          </a:p>
          <a:p>
            <a:pPr marL="1025525" indent="-166688">
              <a:buFont typeface="Wingdings" panose="05000000000000000000" pitchFamily="2" charset="2"/>
              <a:buChar char="Ø"/>
            </a:pPr>
            <a:r>
              <a:rPr lang="en-US" sz="3600" dirty="0"/>
              <a:t>Receive waste-rich blood from the capillaries and transport it to the heart and lungs.</a:t>
            </a:r>
          </a:p>
          <a:p>
            <a:pPr marL="1025525" indent="-166688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1025525" indent="-166688">
              <a:buFont typeface="Wingdings" panose="05000000000000000000" pitchFamily="2" charset="2"/>
              <a:buChar char="Ø"/>
            </a:pP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endParaRPr lang="en-US" sz="4400" dirty="0"/>
          </a:p>
          <a:p>
            <a:pPr lvl="3">
              <a:buFont typeface="Wingdings" panose="05000000000000000000" pitchFamily="2" charset="2"/>
              <a:buChar char="Ø"/>
            </a:pPr>
            <a:endParaRPr lang="en-US" sz="3800" dirty="0"/>
          </a:p>
          <a:p>
            <a:pPr marL="274320" lvl="3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5962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139923"/>
            <a:ext cx="9199419" cy="647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63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977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Valves in Veins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080655"/>
            <a:ext cx="10753725" cy="469721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Prevent backflow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Allow blood to flow against force of gravity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When starting and IV, AVOID:</a:t>
            </a:r>
          </a:p>
          <a:p>
            <a:pPr marL="803275" lvl="1" indent="-457200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B0F0"/>
                </a:solidFill>
              </a:rPr>
              <a:t>Accessing a vein near a valve</a:t>
            </a:r>
          </a:p>
          <a:p>
            <a:pPr marL="803275" lvl="2" indent="-457200">
              <a:buFont typeface="Wingdings" panose="05000000000000000000" pitchFamily="2" charset="2"/>
              <a:buChar char="Ø"/>
            </a:pPr>
            <a:r>
              <a:rPr lang="en-US" altLang="en-US" sz="3200" i="0" dirty="0">
                <a:solidFill>
                  <a:srgbClr val="00B0F0"/>
                </a:solidFill>
              </a:rPr>
              <a:t>Catheter can be come occluded when the valve closes if the tip lies within the valve</a:t>
            </a:r>
          </a:p>
          <a:p>
            <a:pPr marL="803275" lvl="1" indent="-457200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B0F0"/>
                </a:solidFill>
              </a:rPr>
              <a:t>Locations at which veins cross over joints</a:t>
            </a:r>
          </a:p>
          <a:p>
            <a:pPr marL="803275" lvl="1" indent="-457200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B0F0"/>
                </a:solidFill>
              </a:rPr>
              <a:t>Areas near previous IVs or venipunctures</a:t>
            </a:r>
          </a:p>
          <a:p>
            <a:pPr marL="969963" lvl="2" indent="-512763">
              <a:buFont typeface="Wingdings" panose="05000000000000000000" pitchFamily="2" charset="2"/>
              <a:buChar char="Ø"/>
              <a:tabLst>
                <a:tab pos="803275" algn="l"/>
              </a:tabLst>
            </a:pPr>
            <a:endParaRPr lang="en-US" alt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62758"/>
            <a:ext cx="6456218" cy="61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4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22" y="296333"/>
            <a:ext cx="10772775" cy="877711"/>
          </a:xfrm>
        </p:spPr>
        <p:txBody>
          <a:bodyPr/>
          <a:lstStyle/>
          <a:p>
            <a:r>
              <a:rPr lang="en-US" altLang="en-US" dirty="0"/>
              <a:t>Site Selection for Peripheral IVs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99822"/>
            <a:ext cx="11277599" cy="477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>
                <a:solidFill>
                  <a:srgbClr val="00B0F0"/>
                </a:solidFill>
              </a:rPr>
              <a:t>General rules for site selection:</a:t>
            </a:r>
          </a:p>
          <a:p>
            <a:pPr marL="937260" lvl="3" indent="-457200"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rgbClr val="00B0F0"/>
                </a:solidFill>
              </a:rPr>
              <a:t> </a:t>
            </a:r>
            <a:r>
              <a:rPr lang="en-US" altLang="en-US" sz="3600" dirty="0">
                <a:solidFill>
                  <a:srgbClr val="00B0F0"/>
                </a:solidFill>
              </a:rPr>
              <a:t>Start distally and work proximally</a:t>
            </a:r>
          </a:p>
          <a:p>
            <a:pPr marL="937260" lvl="3" indent="-457200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 Avoid patient’s dominant hand </a:t>
            </a:r>
          </a:p>
          <a:p>
            <a:pPr marL="937260" lvl="3" indent="-457200">
              <a:buFont typeface="Wingdings" panose="05000000000000000000" pitchFamily="2" charset="2"/>
              <a:buChar char="Ø"/>
            </a:pPr>
            <a:r>
              <a:rPr lang="en-US" altLang="en-US" sz="3400" i="0" dirty="0">
                <a:solidFill>
                  <a:srgbClr val="00B0F0"/>
                </a:solidFill>
              </a:rPr>
              <a:t> </a:t>
            </a:r>
            <a:r>
              <a:rPr lang="en-US" altLang="en-US" sz="3600" i="0" dirty="0">
                <a:solidFill>
                  <a:srgbClr val="00B0F0"/>
                </a:solidFill>
              </a:rPr>
              <a:t>Use feet or legs only if arms are inaccessible</a:t>
            </a:r>
          </a:p>
          <a:p>
            <a:pPr marL="4572" lvl="1" indent="0">
              <a:buNone/>
            </a:pPr>
            <a:endParaRPr lang="en-US" altLang="en-US" sz="4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8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22" y="296333"/>
            <a:ext cx="10772775" cy="877711"/>
          </a:xfrm>
        </p:spPr>
        <p:txBody>
          <a:bodyPr/>
          <a:lstStyle/>
          <a:p>
            <a:r>
              <a:rPr lang="en-US" altLang="en-US" dirty="0"/>
              <a:t>Site Selection for Peripheral IVs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99821"/>
            <a:ext cx="11277599" cy="51138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>
                <a:solidFill>
                  <a:srgbClr val="00B0F0"/>
                </a:solidFill>
              </a:rPr>
              <a:t>Specific rules for site selection:</a:t>
            </a:r>
          </a:p>
          <a:p>
            <a:pPr marL="937260" lvl="3" indent="-457200"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rgbClr val="00B0F0"/>
                </a:solidFill>
              </a:rPr>
              <a:t> </a:t>
            </a:r>
            <a:r>
              <a:rPr lang="en-US" altLang="en-US" sz="3600" dirty="0">
                <a:solidFill>
                  <a:srgbClr val="00B0F0"/>
                </a:solidFill>
              </a:rPr>
              <a:t>Choose peripheral veins that are:</a:t>
            </a:r>
            <a:endParaRPr lang="en-US" altLang="en-US" sz="4200" dirty="0">
              <a:solidFill>
                <a:srgbClr val="00B0F0"/>
              </a:solidFill>
            </a:endParaRPr>
          </a:p>
          <a:p>
            <a:pPr marL="1211580" lvl="4" indent="-457200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Straight and large</a:t>
            </a:r>
          </a:p>
          <a:p>
            <a:pPr marL="1211580" lvl="4" indent="-457200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Easily accessible</a:t>
            </a:r>
          </a:p>
          <a:p>
            <a:pPr marL="1211580" lvl="4" indent="-457200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Surrounded by healthy subcutaneous tissue</a:t>
            </a:r>
          </a:p>
          <a:p>
            <a:pPr marL="1211580" lvl="4" indent="-457200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Use largest, most prominent vein </a:t>
            </a:r>
            <a:br>
              <a:rPr lang="en-US" altLang="en-US" sz="3600" dirty="0">
                <a:solidFill>
                  <a:srgbClr val="00B0F0"/>
                </a:solidFill>
              </a:rPr>
            </a:br>
            <a:r>
              <a:rPr lang="en-US" altLang="en-US" sz="3600" dirty="0">
                <a:solidFill>
                  <a:srgbClr val="00B0F0"/>
                </a:solidFill>
              </a:rPr>
              <a:t>for first attempt</a:t>
            </a:r>
          </a:p>
          <a:p>
            <a:pPr marL="754380" lvl="4" indent="0">
              <a:buNone/>
            </a:pPr>
            <a:endParaRPr lang="en-US" altLang="en-US" sz="3600" dirty="0">
              <a:solidFill>
                <a:srgbClr val="00B0F0"/>
              </a:solidFill>
            </a:endParaRPr>
          </a:p>
          <a:p>
            <a:pPr marL="754380" lvl="4" indent="0" algn="r">
              <a:buNone/>
            </a:pPr>
            <a:r>
              <a:rPr lang="en-US" altLang="en-US" sz="3600" dirty="0">
                <a:solidFill>
                  <a:srgbClr val="00B0F0"/>
                </a:solidFill>
              </a:rPr>
              <a:t>(cont’d) </a:t>
            </a:r>
          </a:p>
        </p:txBody>
      </p:sp>
    </p:spTree>
    <p:extLst>
      <p:ext uri="{BB962C8B-B14F-4D97-AF65-F5344CB8AC3E}">
        <p14:creationId xmlns:p14="http://schemas.microsoft.com/office/powerpoint/2010/main" val="161515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22" y="296333"/>
            <a:ext cx="10772775" cy="877711"/>
          </a:xfrm>
        </p:spPr>
        <p:txBody>
          <a:bodyPr/>
          <a:lstStyle/>
          <a:p>
            <a:r>
              <a:rPr lang="en-US" altLang="en-US" dirty="0"/>
              <a:t>Site Selection for Peripheral IVs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99822"/>
            <a:ext cx="11277599" cy="477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>
                <a:solidFill>
                  <a:srgbClr val="00B0F0"/>
                </a:solidFill>
              </a:rPr>
              <a:t>Specific rules for site selection:</a:t>
            </a:r>
            <a:endParaRPr lang="en-US" altLang="en-US" sz="3600" dirty="0">
              <a:solidFill>
                <a:srgbClr val="00B0F0"/>
              </a:solidFill>
            </a:endParaRPr>
          </a:p>
          <a:p>
            <a:pPr marL="568325" indent="0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Use upper extremities in order of preference:</a:t>
            </a:r>
          </a:p>
          <a:p>
            <a:pPr marL="822008" lvl="3" indent="879475">
              <a:buFont typeface="Wingdings" panose="05000000000000000000" pitchFamily="2" charset="2"/>
              <a:buChar char="Ø"/>
            </a:pPr>
            <a:r>
              <a:rPr lang="en-US" altLang="en-US" sz="3400" i="0" dirty="0">
                <a:solidFill>
                  <a:srgbClr val="00B0F0"/>
                </a:solidFill>
              </a:rPr>
              <a:t>Dorsal surface of hand</a:t>
            </a:r>
          </a:p>
          <a:p>
            <a:pPr marL="822008" lvl="3" indent="879475">
              <a:buFont typeface="Wingdings" panose="05000000000000000000" pitchFamily="2" charset="2"/>
              <a:buChar char="Ø"/>
            </a:pPr>
            <a:r>
              <a:rPr lang="en-US" altLang="en-US" sz="3400" i="0" dirty="0">
                <a:solidFill>
                  <a:srgbClr val="00B0F0"/>
                </a:solidFill>
              </a:rPr>
              <a:t>Radial and ulnar veins of forearm</a:t>
            </a:r>
          </a:p>
          <a:p>
            <a:pPr marL="822008" lvl="3" indent="879475">
              <a:buFont typeface="Wingdings" panose="05000000000000000000" pitchFamily="2" charset="2"/>
              <a:buChar char="Ø"/>
            </a:pPr>
            <a:r>
              <a:rPr lang="en-US" altLang="en-US" sz="3400" i="0" dirty="0">
                <a:solidFill>
                  <a:srgbClr val="00B0F0"/>
                </a:solidFill>
              </a:rPr>
              <a:t>Cephalic vein</a:t>
            </a:r>
          </a:p>
          <a:p>
            <a:pPr marL="822008" lvl="3" indent="879475">
              <a:buFont typeface="Wingdings" panose="05000000000000000000" pitchFamily="2" charset="2"/>
              <a:buChar char="Ø"/>
            </a:pPr>
            <a:r>
              <a:rPr lang="en-US" altLang="en-US" sz="3400" i="0" dirty="0" err="1">
                <a:solidFill>
                  <a:srgbClr val="00B0F0"/>
                </a:solidFill>
              </a:rPr>
              <a:t>Basilic</a:t>
            </a:r>
            <a:r>
              <a:rPr lang="en-US" altLang="en-US" sz="3400" i="0" dirty="0">
                <a:solidFill>
                  <a:srgbClr val="00B0F0"/>
                </a:solidFill>
              </a:rPr>
              <a:t> vein</a:t>
            </a:r>
          </a:p>
          <a:p>
            <a:pPr marL="937260" lvl="3" indent="-457200">
              <a:buFont typeface="Wingdings" panose="05000000000000000000" pitchFamily="2" charset="2"/>
              <a:buChar char="Ø"/>
            </a:pPr>
            <a:endParaRPr lang="en-US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60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61" y="363023"/>
            <a:ext cx="7804649" cy="5929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7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55" y="0"/>
            <a:ext cx="8003822" cy="70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4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68561"/>
            <a:ext cx="10364451" cy="1596177"/>
          </a:xfrm>
        </p:spPr>
        <p:txBody>
          <a:bodyPr>
            <a:normAutofit/>
          </a:bodyPr>
          <a:lstStyle/>
          <a:p>
            <a:r>
              <a:rPr lang="en-US" altLang="en-US" sz="4800" dirty="0"/>
              <a:t>Learning Outcomes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738490"/>
            <a:ext cx="10363826" cy="40527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Describe the anatomical structures and functions of veins utilized as venipuncture sites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Differentiate the anatomic characteristics of veins and arteries.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Identify and select appropriate veins commonly used for venipuncture.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0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53482"/>
            <a:ext cx="10772775" cy="1045827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pic>
        <p:nvPicPr>
          <p:cNvPr id="1026" name="Picture 2" descr="Cartoon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39" y="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171" y="1398962"/>
            <a:ext cx="6016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Digital dorsal veins - #1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Runs lateral along the fingers and thumb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Not usually an initial choice, used as a last resort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Subject to mechanical phlebitis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If used, should use a finger splint to immobilize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Only small gauge catheters.</a:t>
            </a:r>
          </a:p>
        </p:txBody>
      </p:sp>
      <p:pic>
        <p:nvPicPr>
          <p:cNvPr id="1030" name="Picture 6" descr="http://studydroid.com/imageCards/00/3p/card-124861-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64" y="353482"/>
            <a:ext cx="4143766" cy="61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2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478" y="1003584"/>
            <a:ext cx="66290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Dorsal metacarpal veins - #2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B0F0"/>
                </a:solidFill>
              </a:rPr>
              <a:t>Back of hand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B0F0"/>
                </a:solidFill>
              </a:rPr>
              <a:t>Most distal site of extremity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Tip of catheter should not extend over the bend of the wrist joint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The hub should not extend over the knuckles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Catheter should lie flat on the back of hand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Not used for vesicants</a:t>
            </a:r>
          </a:p>
        </p:txBody>
      </p:sp>
      <p:pic>
        <p:nvPicPr>
          <p:cNvPr id="1030" name="Picture 6" descr="http://studydroid.com/imageCards/00/3p/card-124861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64" y="353482"/>
            <a:ext cx="4143766" cy="61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97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478" y="1003584"/>
            <a:ext cx="66290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Dorsal Venous Network - #3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Larger vein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Usually comfortable for patient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Angle of vein may prevent using as viable site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Avoid placement over wrist to prevent risk of mechanical phlebitis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Not suitable for vesicants</a:t>
            </a:r>
          </a:p>
        </p:txBody>
      </p:sp>
      <p:pic>
        <p:nvPicPr>
          <p:cNvPr id="1030" name="Picture 6" descr="http://studydroid.com/imageCards/00/3p/card-124861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64" y="353482"/>
            <a:ext cx="4143766" cy="61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6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321" y="1166818"/>
            <a:ext cx="5472545" cy="475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B0F0"/>
                </a:solidFill>
              </a:rPr>
              <a:t>Basilic</a:t>
            </a:r>
            <a:r>
              <a:rPr lang="en-US" sz="3600" dirty="0">
                <a:solidFill>
                  <a:srgbClr val="00B0F0"/>
                </a:solidFill>
              </a:rPr>
              <a:t> vein - #4</a:t>
            </a:r>
            <a:endParaRPr lang="en-US" sz="3200" dirty="0">
              <a:solidFill>
                <a:srgbClr val="00B0F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B0F0"/>
                </a:solidFill>
              </a:rPr>
              <a:t>Runs the entire length of the arm from wrist to axilla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B0F0"/>
                </a:solidFill>
              </a:rPr>
              <a:t>Located on ulnar side of arm</a:t>
            </a:r>
          </a:p>
          <a:p>
            <a:pPr marL="803275" lvl="1" indent="-3460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400" dirty="0">
                <a:solidFill>
                  <a:srgbClr val="00B0F0"/>
                </a:solidFill>
              </a:rPr>
              <a:t>Fairly large</a:t>
            </a:r>
          </a:p>
          <a:p>
            <a:pPr marL="803275" lvl="1" indent="-3460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400" dirty="0">
                <a:solidFill>
                  <a:srgbClr val="00B0F0"/>
                </a:solidFill>
              </a:rPr>
              <a:t>Numerous valves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7" y="114921"/>
            <a:ext cx="5369355" cy="62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4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Another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321" y="1166818"/>
            <a:ext cx="59124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Basilic</a:t>
            </a:r>
            <a:r>
              <a:rPr lang="en-US" sz="3600" dirty="0">
                <a:solidFill>
                  <a:srgbClr val="00B0F0"/>
                </a:solidFill>
              </a:rPr>
              <a:t> vein - #5 Wrist Area</a:t>
            </a:r>
            <a:endParaRPr lang="en-US" sz="3200" dirty="0">
              <a:solidFill>
                <a:srgbClr val="00B0F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Runs entire length of arm on ulnar side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In forearm, bones provide natural splint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Accommodates larger catheters</a:t>
            </a:r>
          </a:p>
        </p:txBody>
      </p:sp>
      <p:pic>
        <p:nvPicPr>
          <p:cNvPr id="6" name="Picture 6" descr="http://studydroid.com/imageCards/00/3p/card-124861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64" y="353482"/>
            <a:ext cx="4143766" cy="61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99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321" y="1166818"/>
            <a:ext cx="5472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Cephalic vein - #5</a:t>
            </a:r>
            <a:endParaRPr lang="en-US" sz="3200" dirty="0">
              <a:solidFill>
                <a:srgbClr val="00B0F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Runs entire length of arm on radial side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In forearm, bones provide natural splint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Accommodates larger catheters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7" y="114921"/>
            <a:ext cx="5369355" cy="62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31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Another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321" y="1166818"/>
            <a:ext cx="59124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Cephalic vein - #4 Wrist Area</a:t>
            </a:r>
            <a:endParaRPr lang="en-US" sz="3200" dirty="0">
              <a:solidFill>
                <a:srgbClr val="00B0F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Runs entire length of arm on radial side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In forearm, bones provide natural splint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Accommodates larger catheters</a:t>
            </a:r>
          </a:p>
        </p:txBody>
      </p:sp>
      <p:pic>
        <p:nvPicPr>
          <p:cNvPr id="6" name="Picture 6" descr="http://studydroid.com/imageCards/00/3p/card-124861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64" y="353482"/>
            <a:ext cx="4143766" cy="61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93" y="1111399"/>
            <a:ext cx="60371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Median antebrachial vein - #6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Sometimes easy to visualize, difficult to palpate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Located on the underside of the forearm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Medium size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Runs in close proximity to ulnar nerve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7" y="114921"/>
            <a:ext cx="5369355" cy="62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4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93" y="1111399"/>
            <a:ext cx="60371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Median antebrachial vein - #6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Sometimes easy to visualize, difficult to palpate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Located on the underside of the forearm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Medium size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Runs in close proximity to ulnar nerve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7" y="114921"/>
            <a:ext cx="5369355" cy="62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77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93" y="1111399"/>
            <a:ext cx="60371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Median cubital vein - #2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Lies in the antecubital fossa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Large vein, easily accessed and visualized: used for quick access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Used to draw blood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Use for limited time due to joint articulation and limit to patient mobility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7" y="114921"/>
            <a:ext cx="5369355" cy="62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8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Skin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896534"/>
            <a:ext cx="10363826" cy="389466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Skin-protects the body from the environment and is a natural barrier to external forces</a:t>
            </a:r>
          </a:p>
          <a:p>
            <a:r>
              <a:rPr lang="en-US" altLang="en-US" sz="4000" dirty="0"/>
              <a:t>Two layers:</a:t>
            </a:r>
          </a:p>
          <a:p>
            <a:pPr lvl="2"/>
            <a:r>
              <a:rPr lang="en-US" altLang="en-US" sz="3600" dirty="0"/>
              <a:t>Epidermis</a:t>
            </a:r>
          </a:p>
          <a:p>
            <a:pPr lvl="2"/>
            <a:r>
              <a:rPr lang="en-US" altLang="en-US" sz="3600" dirty="0"/>
              <a:t>dermis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167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9" y="187228"/>
            <a:ext cx="10772775" cy="851864"/>
          </a:xfrm>
        </p:spPr>
        <p:txBody>
          <a:bodyPr/>
          <a:lstStyle/>
          <a:p>
            <a:r>
              <a:rPr lang="en-US" dirty="0"/>
              <a:t>A Closer Look……..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93" y="1111399"/>
            <a:ext cx="60371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F0"/>
                </a:solidFill>
              </a:rPr>
              <a:t>Accessory cephalic vein - #3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Branches off the cephalic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Located on top of forearm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7" y="114921"/>
            <a:ext cx="5369355" cy="62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29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53482"/>
            <a:ext cx="10772775" cy="1087391"/>
          </a:xfrm>
        </p:spPr>
        <p:txBody>
          <a:bodyPr/>
          <a:lstStyle/>
          <a:p>
            <a:r>
              <a:rPr lang="en-US" dirty="0"/>
              <a:t>Have you ever heard?......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43892"/>
            <a:ext cx="10753725" cy="44339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“ I don’t have any veins….. 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“ My veins roll…… 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“ I hope you know what you are doing, because the last time I had an IV, 25 people stuck me…….. 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“ I hope you know what you are doing, because usually the doctor has to stick me……. 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4898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53482"/>
            <a:ext cx="10772775" cy="1087391"/>
          </a:xfrm>
        </p:spPr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43892"/>
            <a:ext cx="10753725" cy="44339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Everyone definitely has veins!</a:t>
            </a:r>
          </a:p>
          <a:p>
            <a:pPr marL="747713" indent="-55563">
              <a:buFont typeface="Wingdings" panose="05000000000000000000" pitchFamily="2" charset="2"/>
              <a:buChar char="Ø"/>
            </a:pPr>
            <a:r>
              <a:rPr lang="en-US" sz="3600" dirty="0"/>
              <a:t>May be dehydrated</a:t>
            </a:r>
          </a:p>
          <a:p>
            <a:pPr marL="747713" indent="-55563">
              <a:buFont typeface="Wingdings" panose="05000000000000000000" pitchFamily="2" charset="2"/>
              <a:buChar char="Ø"/>
            </a:pPr>
            <a:r>
              <a:rPr lang="en-US" sz="3600" dirty="0"/>
              <a:t>May have small veins, heredity or overuse</a:t>
            </a:r>
          </a:p>
          <a:p>
            <a:pPr marL="0" indent="346075">
              <a:buFont typeface="Wingdings" panose="05000000000000000000" pitchFamily="2" charset="2"/>
              <a:buChar char="Ø"/>
            </a:pPr>
            <a:r>
              <a:rPr lang="en-US" sz="3600" dirty="0"/>
              <a:t>Rolling veins are difficult, but can be accessed with adequate stabilization.</a:t>
            </a:r>
          </a:p>
          <a:p>
            <a:pPr marL="0" indent="346075">
              <a:buFont typeface="Wingdings" panose="05000000000000000000" pitchFamily="2" charset="2"/>
              <a:buChar char="Ø"/>
            </a:pPr>
            <a:r>
              <a:rPr lang="en-US" sz="3600" dirty="0"/>
              <a:t>Some people have more adipose and subcutaneous tissue, still have veins, just harder </a:t>
            </a:r>
            <a:r>
              <a:rPr lang="en-US" sz="3600"/>
              <a:t>to access!</a:t>
            </a:r>
            <a:endParaRPr lang="en-US" sz="3600" dirty="0"/>
          </a:p>
          <a:p>
            <a:pPr marL="0" indent="346075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759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33" y="451556"/>
            <a:ext cx="11063111" cy="6141155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94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67" y="273756"/>
            <a:ext cx="10772775" cy="945444"/>
          </a:xfrm>
        </p:spPr>
        <p:txBody>
          <a:bodyPr/>
          <a:lstStyle/>
          <a:p>
            <a:r>
              <a:rPr lang="en-US" altLang="en-US" dirty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219199"/>
            <a:ext cx="10871877" cy="51928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800" dirty="0"/>
              <a:t>Outer layer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4000" dirty="0"/>
              <a:t>5-7 cells thick</a:t>
            </a:r>
            <a:endParaRPr lang="en-US" altLang="en-US" sz="3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800" dirty="0"/>
              <a:t>Composed of  stratified squamous keratinizing epithelium cells</a:t>
            </a:r>
            <a:endParaRPr lang="en-US" altLang="en-US" sz="4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4000" dirty="0"/>
              <a:t> Keratin - the protein in the epidermal cells that make the skin relatively waterproof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4000" dirty="0"/>
              <a:t>Forms a protective covering for the dermis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4000" dirty="0"/>
              <a:t>Mitosis constantly renews this layer, which forms a barrier between the body and the external environment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4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3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4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01" y="273755"/>
            <a:ext cx="10772775" cy="945444"/>
          </a:xfrm>
        </p:spPr>
        <p:txBody>
          <a:bodyPr/>
          <a:lstStyle/>
          <a:p>
            <a:r>
              <a:rPr lang="en-US" altLang="en-US" dirty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982133"/>
            <a:ext cx="10871877" cy="5429955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/>
              <a:t>Inner layer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/>
              <a:t>Composed of modified fibrous connective tissue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/>
              <a:t>Thicker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/>
              <a:t>Contains accessory structures such as blood vessels , hair follicles, sweat glands , small muscles, and nerves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/>
              <a:t>Highly sensitive and vascular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/>
              <a:t>Contains many capillaries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/>
              <a:t>Contains thousands of free nerve endings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4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3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7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01" y="273755"/>
            <a:ext cx="10772775" cy="945444"/>
          </a:xfrm>
        </p:spPr>
        <p:txBody>
          <a:bodyPr/>
          <a:lstStyle/>
          <a:p>
            <a:r>
              <a:rPr lang="en-US" altLang="en-US" dirty="0"/>
              <a:t>Dermis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982133"/>
            <a:ext cx="10871877" cy="542995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700" i="0" dirty="0">
                <a:solidFill>
                  <a:srgbClr val="00B0F0"/>
                </a:solidFill>
              </a:rPr>
              <a:t>Many sensory receptors</a:t>
            </a:r>
          </a:p>
          <a:p>
            <a:pPr lvl="2"/>
            <a:endParaRPr lang="en-US" altLang="en-US" sz="3700" i="0" dirty="0">
              <a:solidFill>
                <a:srgbClr val="00B0F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700" i="0" dirty="0">
                <a:solidFill>
                  <a:srgbClr val="00B0F0"/>
                </a:solidFill>
              </a:rPr>
              <a:t>Reacts quickly to painful stimuli, temperature changes, and pressure sensations</a:t>
            </a:r>
          </a:p>
          <a:p>
            <a:pPr lvl="2"/>
            <a:endParaRPr lang="en-US" altLang="en-US" sz="3700" i="0" dirty="0">
              <a:solidFill>
                <a:srgbClr val="00B0F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700" i="0" dirty="0">
                <a:solidFill>
                  <a:srgbClr val="00B0F0"/>
                </a:solidFill>
              </a:rPr>
              <a:t>MOST PAINFUL LAYER DURING VENIPUNCTURE</a:t>
            </a:r>
          </a:p>
          <a:p>
            <a:pPr lvl="2"/>
            <a:endParaRPr lang="en-US" altLang="en-US" sz="3700" i="0" dirty="0">
              <a:solidFill>
                <a:srgbClr val="00B0F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700" i="0" dirty="0">
                <a:solidFill>
                  <a:srgbClr val="00B0F0"/>
                </a:solidFill>
              </a:rPr>
              <a:t>Inner surface of wrist highly sensitive area- only use this area when  no other choice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4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3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01" y="273755"/>
            <a:ext cx="10772775" cy="945444"/>
          </a:xfrm>
        </p:spPr>
        <p:txBody>
          <a:bodyPr/>
          <a:lstStyle/>
          <a:p>
            <a:r>
              <a:rPr lang="en-US" altLang="en-US" dirty="0"/>
              <a:t>Subcutaneous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982133"/>
            <a:ext cx="10871877" cy="542995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/>
              <a:t>Thickness varies, thinnest on eyelids, thickest abdomen</a:t>
            </a:r>
          </a:p>
          <a:p>
            <a:pPr>
              <a:lnSpc>
                <a:spcPct val="80000"/>
              </a:lnSpc>
            </a:pPr>
            <a:endParaRPr lang="en-US" altLang="en-US" sz="3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/>
              <a:t>When cannula is located here there is free movement of skin </a:t>
            </a:r>
          </a:p>
          <a:p>
            <a:pPr>
              <a:lnSpc>
                <a:spcPct val="80000"/>
              </a:lnSpc>
            </a:pPr>
            <a:endParaRPr lang="en-US" altLang="en-US" sz="3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/>
              <a:t>Aseptic technique important infection spreads easily</a:t>
            </a:r>
          </a:p>
          <a:p>
            <a:pPr>
              <a:lnSpc>
                <a:spcPct val="80000"/>
              </a:lnSpc>
            </a:pPr>
            <a:endParaRPr lang="en-US" altLang="en-US" sz="3600" dirty="0"/>
          </a:p>
          <a:p>
            <a:pPr>
              <a:lnSpc>
                <a:spcPct val="80000"/>
              </a:lnSpc>
            </a:pPr>
            <a:r>
              <a:rPr lang="en-US" altLang="en-US" sz="3600" dirty="0"/>
              <a:t>Cellulitis-inflammation of the skin and connective tissue usually localized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4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3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01" y="273755"/>
            <a:ext cx="10772775" cy="945444"/>
          </a:xfrm>
        </p:spPr>
        <p:txBody>
          <a:bodyPr/>
          <a:lstStyle/>
          <a:p>
            <a:r>
              <a:rPr lang="en-US" altLang="en-US" dirty="0"/>
              <a:t>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083733"/>
            <a:ext cx="10871877" cy="532835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en-US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0B0F0"/>
                </a:solidFill>
              </a:rPr>
              <a:t>Supplies circulation to a particular area.  If damaged, the related area will suffer from impaired circulation and possibly from necrosis and gangrene</a:t>
            </a:r>
          </a:p>
          <a:p>
            <a:pPr>
              <a:lnSpc>
                <a:spcPct val="90000"/>
              </a:lnSpc>
            </a:pPr>
            <a:endParaRPr lang="en-US" altLang="en-US" sz="3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/>
              <a:t>Located in deep tissue  and protected by muscles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/>
              <a:t>Large vessels carry blood away from the heart			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/>
              <a:t>Arteries pulsate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4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3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3710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195</TotalTime>
  <Words>1046</Words>
  <Application>Microsoft Office PowerPoint</Application>
  <PresentationFormat>Widescreen</PresentationFormat>
  <Paragraphs>193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Metropolitan</vt:lpstr>
      <vt:lpstr>Anatomy and Physiology in IV THERAPY</vt:lpstr>
      <vt:lpstr>Learning Outcomes</vt:lpstr>
      <vt:lpstr>Skin</vt:lpstr>
      <vt:lpstr>PowerPoint Presentation</vt:lpstr>
      <vt:lpstr>Epidermis</vt:lpstr>
      <vt:lpstr>Dermis</vt:lpstr>
      <vt:lpstr>Dermis (cont’d)</vt:lpstr>
      <vt:lpstr>Subcutaneous tissue</vt:lpstr>
      <vt:lpstr>Artery</vt:lpstr>
      <vt:lpstr>Veins</vt:lpstr>
      <vt:lpstr>Peripheral Veins</vt:lpstr>
      <vt:lpstr>PowerPoint Presentation</vt:lpstr>
      <vt:lpstr>Valves in Veins </vt:lpstr>
      <vt:lpstr>PowerPoint Presentation</vt:lpstr>
      <vt:lpstr>Site Selection for Peripheral IVs</vt:lpstr>
      <vt:lpstr>Site Selection for Peripheral IVs</vt:lpstr>
      <vt:lpstr>Site Selection for Peripheral IVs</vt:lpstr>
      <vt:lpstr>PowerPoint Presentation</vt:lpstr>
      <vt:lpstr>PowerPoint Presentation</vt:lpstr>
      <vt:lpstr>A Closer Look……..</vt:lpstr>
      <vt:lpstr>A Closer Look……..</vt:lpstr>
      <vt:lpstr>A Closer Look……..</vt:lpstr>
      <vt:lpstr>A Closer Look……..</vt:lpstr>
      <vt:lpstr>Another Look……..</vt:lpstr>
      <vt:lpstr>A Closer Look……..</vt:lpstr>
      <vt:lpstr>Another Look……..</vt:lpstr>
      <vt:lpstr>A Closer Look……..</vt:lpstr>
      <vt:lpstr>A Closer Look……..</vt:lpstr>
      <vt:lpstr>A Closer Look……..</vt:lpstr>
      <vt:lpstr>A Closer Look……..</vt:lpstr>
      <vt:lpstr>Have you ever heard?......</vt:lpstr>
      <vt:lpstr>What does it mean?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physiology in IV THERAPY</dc:title>
  <dc:creator>cindy.may@jcjc.edu</dc:creator>
  <cp:lastModifiedBy>April</cp:lastModifiedBy>
  <cp:revision>22</cp:revision>
  <dcterms:created xsi:type="dcterms:W3CDTF">2016-04-12T03:28:55Z</dcterms:created>
  <dcterms:modified xsi:type="dcterms:W3CDTF">2022-01-14T21:43:53Z</dcterms:modified>
</cp:coreProperties>
</file>