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5" r:id="rId5"/>
    <p:sldId id="259" r:id="rId6"/>
    <p:sldId id="295" r:id="rId7"/>
    <p:sldId id="266" r:id="rId8"/>
    <p:sldId id="260" r:id="rId9"/>
    <p:sldId id="261" r:id="rId10"/>
    <p:sldId id="263" r:id="rId11"/>
    <p:sldId id="262" r:id="rId12"/>
    <p:sldId id="264" r:id="rId13"/>
    <p:sldId id="267" r:id="rId14"/>
    <p:sldId id="268" r:id="rId15"/>
    <p:sldId id="269" r:id="rId16"/>
    <p:sldId id="270" r:id="rId17"/>
    <p:sldId id="271" r:id="rId18"/>
    <p:sldId id="272" r:id="rId19"/>
    <p:sldId id="282" r:id="rId20"/>
    <p:sldId id="273" r:id="rId21"/>
    <p:sldId id="283" r:id="rId22"/>
    <p:sldId id="284" r:id="rId23"/>
    <p:sldId id="296" r:id="rId24"/>
    <p:sldId id="274" r:id="rId25"/>
    <p:sldId id="276" r:id="rId26"/>
    <p:sldId id="285" r:id="rId27"/>
    <p:sldId id="278" r:id="rId28"/>
    <p:sldId id="281" r:id="rId29"/>
    <p:sldId id="286" r:id="rId30"/>
    <p:sldId id="277" r:id="rId31"/>
    <p:sldId id="290" r:id="rId32"/>
    <p:sldId id="279" r:id="rId33"/>
    <p:sldId id="289" r:id="rId34"/>
    <p:sldId id="293" r:id="rId35"/>
    <p:sldId id="288" r:id="rId36"/>
    <p:sldId id="280" r:id="rId37"/>
    <p:sldId id="287" r:id="rId38"/>
    <p:sldId id="275" r:id="rId39"/>
    <p:sldId id="294" r:id="rId40"/>
    <p:sldId id="297" r:id="rId41"/>
    <p:sldId id="298" r:id="rId42"/>
    <p:sldId id="29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sorterViewPr>
    <p:cViewPr>
      <p:scale>
        <a:sx n="100" d="100"/>
        <a:sy n="100" d="100"/>
      </p:scale>
      <p:origin x="0" y="-235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C09A6E2-BA50-44FB-B49B-39DAA7C6513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66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8FC68-40D8-4BC8-BAF0-0C95542F1F5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9A6E2-BA50-44FB-B49B-39DAA7C65137}" type="slidenum">
              <a:rPr lang="en-US" smtClean="0"/>
              <a:t>‹#›</a:t>
            </a:fld>
            <a:endParaRPr lang="en-US"/>
          </a:p>
        </p:txBody>
      </p:sp>
    </p:spTree>
    <p:extLst>
      <p:ext uri="{BB962C8B-B14F-4D97-AF65-F5344CB8AC3E}">
        <p14:creationId xmlns:p14="http://schemas.microsoft.com/office/powerpoint/2010/main" val="90239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27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33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spTree>
    <p:extLst>
      <p:ext uri="{BB962C8B-B14F-4D97-AF65-F5344CB8AC3E}">
        <p14:creationId xmlns:p14="http://schemas.microsoft.com/office/powerpoint/2010/main" val="1199750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43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5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33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39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spTree>
    <p:extLst>
      <p:ext uri="{BB962C8B-B14F-4D97-AF65-F5344CB8AC3E}">
        <p14:creationId xmlns:p14="http://schemas.microsoft.com/office/powerpoint/2010/main" val="42601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8FC68-40D8-4BC8-BAF0-0C95542F1F5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A6E2-BA50-44FB-B49B-39DAA7C6513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35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8FC68-40D8-4BC8-BAF0-0C95542F1F5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9A6E2-BA50-44FB-B49B-39DAA7C65137}" type="slidenum">
              <a:rPr lang="en-US" smtClean="0"/>
              <a:t>‹#›</a:t>
            </a:fld>
            <a:endParaRPr lang="en-US"/>
          </a:p>
        </p:txBody>
      </p:sp>
    </p:spTree>
    <p:extLst>
      <p:ext uri="{BB962C8B-B14F-4D97-AF65-F5344CB8AC3E}">
        <p14:creationId xmlns:p14="http://schemas.microsoft.com/office/powerpoint/2010/main" val="295244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8FC68-40D8-4BC8-BAF0-0C95542F1F59}"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9A6E2-BA50-44FB-B49B-39DAA7C6513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88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18FC68-40D8-4BC8-BAF0-0C95542F1F59}"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9A6E2-BA50-44FB-B49B-39DAA7C6513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87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8FC68-40D8-4BC8-BAF0-0C95542F1F59}"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9A6E2-BA50-44FB-B49B-39DAA7C65137}" type="slidenum">
              <a:rPr lang="en-US" smtClean="0"/>
              <a:t>‹#›</a:t>
            </a:fld>
            <a:endParaRPr lang="en-US"/>
          </a:p>
        </p:txBody>
      </p:sp>
    </p:spTree>
    <p:extLst>
      <p:ext uri="{BB962C8B-B14F-4D97-AF65-F5344CB8AC3E}">
        <p14:creationId xmlns:p14="http://schemas.microsoft.com/office/powerpoint/2010/main" val="168986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8FC68-40D8-4BC8-BAF0-0C95542F1F5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9A6E2-BA50-44FB-B49B-39DAA7C6513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06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8FC68-40D8-4BC8-BAF0-0C95542F1F5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9A6E2-BA50-44FB-B49B-39DAA7C65137}" type="slidenum">
              <a:rPr lang="en-US" smtClean="0"/>
              <a:t>‹#›</a:t>
            </a:fld>
            <a:endParaRPr lang="en-US"/>
          </a:p>
        </p:txBody>
      </p:sp>
    </p:spTree>
    <p:extLst>
      <p:ext uri="{BB962C8B-B14F-4D97-AF65-F5344CB8AC3E}">
        <p14:creationId xmlns:p14="http://schemas.microsoft.com/office/powerpoint/2010/main" val="245974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18FC68-40D8-4BC8-BAF0-0C95542F1F59}" type="datetimeFigureOut">
              <a:rPr lang="en-US" smtClean="0"/>
              <a:t>1/14/2022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09A6E2-BA50-44FB-B49B-39DAA7C65137}" type="slidenum">
              <a:rPr lang="en-US" smtClean="0"/>
              <a:t>‹#›</a:t>
            </a:fld>
            <a:endParaRPr lang="en-US"/>
          </a:p>
        </p:txBody>
      </p:sp>
    </p:spTree>
    <p:extLst>
      <p:ext uri="{BB962C8B-B14F-4D97-AF65-F5344CB8AC3E}">
        <p14:creationId xmlns:p14="http://schemas.microsoft.com/office/powerpoint/2010/main" val="34537229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CHRONIC CONDITIONS</a:t>
            </a:r>
          </a:p>
        </p:txBody>
      </p:sp>
      <p:sp>
        <p:nvSpPr>
          <p:cNvPr id="3" name="Subtitle 2"/>
          <p:cNvSpPr>
            <a:spLocks noGrp="1"/>
          </p:cNvSpPr>
          <p:nvPr>
            <p:ph type="subTitle" idx="1"/>
          </p:nvPr>
        </p:nvSpPr>
        <p:spPr/>
        <p:txBody>
          <a:bodyPr/>
          <a:lstStyle/>
          <a:p>
            <a:r>
              <a:rPr lang="en-US" dirty="0"/>
              <a:t>AND THEIR EFFECTS ON IV THERAPY</a:t>
            </a:r>
          </a:p>
        </p:txBody>
      </p:sp>
    </p:spTree>
    <p:extLst>
      <p:ext uri="{BB962C8B-B14F-4D97-AF65-F5344CB8AC3E}">
        <p14:creationId xmlns:p14="http://schemas.microsoft.com/office/powerpoint/2010/main" val="239411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HYPOVOLEMIA AND HYPERVOLEMIA REVISITED</a:t>
            </a:r>
          </a:p>
        </p:txBody>
      </p:sp>
      <p:sp>
        <p:nvSpPr>
          <p:cNvPr id="5" name="Text Placeholder 4"/>
          <p:cNvSpPr>
            <a:spLocks noGrp="1"/>
          </p:cNvSpPr>
          <p:nvPr>
            <p:ph type="body" idx="1"/>
          </p:nvPr>
        </p:nvSpPr>
        <p:spPr/>
        <p:txBody>
          <a:bodyPr/>
          <a:lstStyle/>
          <a:p>
            <a:r>
              <a:rPr lang="en-US" dirty="0"/>
              <a:t>A BRIEF REVIEW OF SOME REALLY IMPORTANT STUFF!</a:t>
            </a:r>
          </a:p>
        </p:txBody>
      </p:sp>
    </p:spTree>
    <p:extLst>
      <p:ext uri="{BB962C8B-B14F-4D97-AF65-F5344CB8AC3E}">
        <p14:creationId xmlns:p14="http://schemas.microsoft.com/office/powerpoint/2010/main" val="215069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NORMAL/IDEAL VALUES</a:t>
            </a:r>
          </a:p>
        </p:txBody>
      </p:sp>
      <p:sp>
        <p:nvSpPr>
          <p:cNvPr id="3" name="Content Placeholder 2"/>
          <p:cNvSpPr>
            <a:spLocks noGrp="1"/>
          </p:cNvSpPr>
          <p:nvPr>
            <p:ph idx="1"/>
          </p:nvPr>
        </p:nvSpPr>
        <p:spPr/>
        <p:txBody>
          <a:bodyPr>
            <a:normAutofit fontScale="92500"/>
          </a:bodyPr>
          <a:lstStyle/>
          <a:p>
            <a:r>
              <a:rPr lang="en-US" dirty="0"/>
              <a:t>AVERAGE OF 60% OF BODY WEIGHT (MALES) IS TOTAL BODY FLUID</a:t>
            </a:r>
          </a:p>
          <a:p>
            <a:r>
              <a:rPr lang="en-US" dirty="0"/>
              <a:t>AVERAGE OF 52% OF BODY WEIGHT (FEMALES)</a:t>
            </a:r>
          </a:p>
          <a:p>
            <a:r>
              <a:rPr lang="en-US" dirty="0"/>
              <a:t>AGE, GENDER, BODY FAT INFLUENCE BODY FLUID AMOUNTS</a:t>
            </a:r>
          </a:p>
          <a:p>
            <a:r>
              <a:rPr lang="en-US" dirty="0"/>
              <a:t>REDUCTIONS OF BODY FLUIDS CAN HAVE MAJOR EFFECTS:</a:t>
            </a:r>
          </a:p>
          <a:p>
            <a:pPr lvl="1"/>
            <a:r>
              <a:rPr lang="en-US" dirty="0"/>
              <a:t>5% REDUCTION = THIRST</a:t>
            </a:r>
          </a:p>
          <a:p>
            <a:pPr lvl="1"/>
            <a:r>
              <a:rPr lang="en-US" dirty="0"/>
              <a:t>8% REDUCTION = ILLNESS</a:t>
            </a:r>
          </a:p>
          <a:p>
            <a:pPr lvl="1"/>
            <a:r>
              <a:rPr lang="en-US" dirty="0"/>
              <a:t>10% REDUCTION = DEATH</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2788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FACTORS THAT CAN CAUSE LOSS AND GAIN</a:t>
            </a:r>
          </a:p>
        </p:txBody>
      </p:sp>
      <p:sp>
        <p:nvSpPr>
          <p:cNvPr id="5" name="Content Placeholder 4"/>
          <p:cNvSpPr>
            <a:spLocks noGrp="1"/>
          </p:cNvSpPr>
          <p:nvPr>
            <p:ph sz="half" idx="1"/>
          </p:nvPr>
        </p:nvSpPr>
        <p:spPr/>
        <p:txBody>
          <a:bodyPr/>
          <a:lstStyle/>
          <a:p>
            <a:r>
              <a:rPr lang="en-US" dirty="0"/>
              <a:t>LOSS:</a:t>
            </a:r>
          </a:p>
          <a:p>
            <a:pPr lvl="1"/>
            <a:r>
              <a:rPr lang="en-US" dirty="0"/>
              <a:t>DIARRHEA</a:t>
            </a:r>
          </a:p>
          <a:p>
            <a:pPr lvl="1"/>
            <a:r>
              <a:rPr lang="en-US" dirty="0"/>
              <a:t>VOMITING</a:t>
            </a:r>
          </a:p>
          <a:p>
            <a:pPr lvl="1"/>
            <a:r>
              <a:rPr lang="en-US" dirty="0"/>
              <a:t>SWEATING/FEVER</a:t>
            </a:r>
          </a:p>
          <a:p>
            <a:pPr lvl="1"/>
            <a:r>
              <a:rPr lang="en-US" dirty="0"/>
              <a:t>HEMORRHAGE</a:t>
            </a:r>
          </a:p>
          <a:p>
            <a:pPr lvl="1"/>
            <a:r>
              <a:rPr lang="en-US" dirty="0"/>
              <a:t>DIURETICS</a:t>
            </a:r>
          </a:p>
          <a:p>
            <a:pPr lvl="1"/>
            <a:r>
              <a:rPr lang="en-US" dirty="0"/>
              <a:t>EXCESSIVE URINATION</a:t>
            </a:r>
          </a:p>
        </p:txBody>
      </p:sp>
      <p:sp>
        <p:nvSpPr>
          <p:cNvPr id="6" name="Content Placeholder 5"/>
          <p:cNvSpPr>
            <a:spLocks noGrp="1"/>
          </p:cNvSpPr>
          <p:nvPr>
            <p:ph sz="half" idx="2"/>
          </p:nvPr>
        </p:nvSpPr>
        <p:spPr/>
        <p:txBody>
          <a:bodyPr/>
          <a:lstStyle/>
          <a:p>
            <a:r>
              <a:rPr lang="en-US" dirty="0"/>
              <a:t>GAIN:</a:t>
            </a:r>
          </a:p>
          <a:p>
            <a:pPr lvl="1"/>
            <a:r>
              <a:rPr lang="en-US" dirty="0"/>
              <a:t>CONGESTIVE CARDIAC FAILURE</a:t>
            </a:r>
          </a:p>
          <a:p>
            <a:pPr lvl="1"/>
            <a:r>
              <a:rPr lang="en-US" dirty="0"/>
              <a:t>RENAL FAILURE</a:t>
            </a:r>
          </a:p>
          <a:p>
            <a:pPr lvl="1"/>
            <a:r>
              <a:rPr lang="en-US" dirty="0"/>
              <a:t>HIGH SODIUM INTAKE</a:t>
            </a:r>
          </a:p>
          <a:p>
            <a:pPr lvl="1"/>
            <a:r>
              <a:rPr lang="en-US" dirty="0"/>
              <a:t>CIRRHOSIS OF THE LIVER</a:t>
            </a:r>
          </a:p>
          <a:p>
            <a:pPr lvl="1"/>
            <a:r>
              <a:rPr lang="en-US" dirty="0"/>
              <a:t>OVER-INFUSION OF IV FLUIDS (**)</a:t>
            </a:r>
          </a:p>
        </p:txBody>
      </p:sp>
    </p:spTree>
    <p:extLst>
      <p:ext uri="{BB962C8B-B14F-4D97-AF65-F5344CB8AC3E}">
        <p14:creationId xmlns:p14="http://schemas.microsoft.com/office/powerpoint/2010/main" val="367912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RECORDING FLUID BALANCE</a:t>
            </a:r>
          </a:p>
        </p:txBody>
      </p:sp>
      <p:sp>
        <p:nvSpPr>
          <p:cNvPr id="6" name="Content Placeholder 5"/>
          <p:cNvSpPr>
            <a:spLocks noGrp="1"/>
          </p:cNvSpPr>
          <p:nvPr>
            <p:ph idx="1"/>
          </p:nvPr>
        </p:nvSpPr>
        <p:spPr>
          <a:xfrm>
            <a:off x="1011642" y="2374805"/>
            <a:ext cx="8946541" cy="4195481"/>
          </a:xfrm>
        </p:spPr>
        <p:txBody>
          <a:bodyPr>
            <a:normAutofit/>
          </a:bodyPr>
          <a:lstStyle/>
          <a:p>
            <a:r>
              <a:rPr lang="en-US" sz="1400" dirty="0"/>
              <a:t>HISTORY</a:t>
            </a:r>
          </a:p>
          <a:p>
            <a:pPr lvl="1"/>
            <a:r>
              <a:rPr lang="en-US" sz="1400" dirty="0"/>
              <a:t>ESPECIALLY I &amp; O</a:t>
            </a:r>
          </a:p>
          <a:p>
            <a:pPr lvl="1"/>
            <a:r>
              <a:rPr lang="en-US" sz="1400" dirty="0"/>
              <a:t>RELYING ON RELATIVES AND CAREGIVERS?</a:t>
            </a:r>
          </a:p>
          <a:p>
            <a:r>
              <a:rPr lang="en-US" sz="1400" dirty="0"/>
              <a:t>PHYSICAL EXAM</a:t>
            </a:r>
          </a:p>
          <a:p>
            <a:pPr lvl="1"/>
            <a:r>
              <a:rPr lang="en-US" sz="1400" dirty="0"/>
              <a:t>VS</a:t>
            </a:r>
          </a:p>
          <a:p>
            <a:pPr lvl="1"/>
            <a:r>
              <a:rPr lang="en-US" sz="1400" dirty="0"/>
              <a:t>SKIN</a:t>
            </a:r>
          </a:p>
          <a:p>
            <a:pPr lvl="1"/>
            <a:r>
              <a:rPr lang="en-US" sz="1400" dirty="0"/>
              <a:t>TONGUE</a:t>
            </a:r>
          </a:p>
          <a:p>
            <a:pPr lvl="1"/>
            <a:r>
              <a:rPr lang="en-US" sz="1400" dirty="0"/>
              <a:t>FACE</a:t>
            </a:r>
          </a:p>
          <a:p>
            <a:pPr lvl="1"/>
            <a:r>
              <a:rPr lang="en-US" sz="1400" dirty="0"/>
              <a:t>GENERAL WELL BEING</a:t>
            </a:r>
          </a:p>
          <a:p>
            <a:pPr lvl="1"/>
            <a:r>
              <a:rPr lang="en-US" sz="1400" dirty="0"/>
              <a:t>CVP MEASUREMENT</a:t>
            </a:r>
          </a:p>
          <a:p>
            <a:r>
              <a:rPr lang="en-US" sz="1400" dirty="0"/>
              <a:t>CLINICAL OSERVATION</a:t>
            </a:r>
          </a:p>
          <a:p>
            <a:r>
              <a:rPr lang="en-US" sz="1400" dirty="0"/>
              <a:t>LAB RESULTS</a:t>
            </a:r>
          </a:p>
        </p:txBody>
      </p:sp>
    </p:spTree>
    <p:extLst>
      <p:ext uri="{BB962C8B-B14F-4D97-AF65-F5344CB8AC3E}">
        <p14:creationId xmlns:p14="http://schemas.microsoft.com/office/powerpoint/2010/main" val="213320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982133"/>
            <a:ext cx="9601196" cy="659632"/>
          </a:xfrm>
        </p:spPr>
        <p:txBody>
          <a:bodyPr>
            <a:normAutofit/>
          </a:bodyPr>
          <a:lstStyle/>
          <a:p>
            <a:r>
              <a:rPr lang="en-US" sz="3200" dirty="0"/>
              <a:t>OBSERVATIONS RELATED TO FLUID BALANCE</a:t>
            </a:r>
          </a:p>
        </p:txBody>
      </p:sp>
      <p:sp>
        <p:nvSpPr>
          <p:cNvPr id="5" name="Content Placeholder 4"/>
          <p:cNvSpPr>
            <a:spLocks noGrp="1"/>
          </p:cNvSpPr>
          <p:nvPr>
            <p:ph sz="half" idx="1"/>
          </p:nvPr>
        </p:nvSpPr>
        <p:spPr>
          <a:xfrm>
            <a:off x="1042352" y="2075460"/>
            <a:ext cx="4396339" cy="4195763"/>
          </a:xfrm>
        </p:spPr>
        <p:txBody>
          <a:bodyPr>
            <a:normAutofit fontScale="70000" lnSpcReduction="20000"/>
          </a:bodyPr>
          <a:lstStyle/>
          <a:p>
            <a:r>
              <a:rPr lang="en-US" dirty="0"/>
              <a:t>FLUID DEPLETION</a:t>
            </a:r>
          </a:p>
          <a:p>
            <a:pPr lvl="1"/>
            <a:r>
              <a:rPr lang="en-US" dirty="0"/>
              <a:t>WEIGHT LOSS	</a:t>
            </a:r>
          </a:p>
          <a:p>
            <a:pPr lvl="1"/>
            <a:r>
              <a:rPr lang="en-US" dirty="0"/>
              <a:t>LOWER BP</a:t>
            </a:r>
          </a:p>
          <a:p>
            <a:pPr lvl="1"/>
            <a:r>
              <a:rPr lang="en-US" dirty="0"/>
              <a:t>LOWER PULSE PRESSURE</a:t>
            </a:r>
          </a:p>
          <a:p>
            <a:pPr lvl="1"/>
            <a:r>
              <a:rPr lang="en-US" dirty="0"/>
              <a:t>RAPID, SHALLOW RESPIRATIONS</a:t>
            </a:r>
          </a:p>
          <a:p>
            <a:pPr lvl="1"/>
            <a:r>
              <a:rPr lang="en-US" dirty="0"/>
              <a:t>WEAK, RAPID, THREADY PULSE</a:t>
            </a:r>
          </a:p>
          <a:p>
            <a:pPr lvl="1"/>
            <a:r>
              <a:rPr lang="en-US" dirty="0"/>
              <a:t>URINE OUTPUT CONCENTRATED, DECREASED</a:t>
            </a:r>
          </a:p>
          <a:p>
            <a:pPr lvl="1"/>
            <a:r>
              <a:rPr lang="en-US" dirty="0"/>
              <a:t>SKIN DRY/LESS ELASTIC</a:t>
            </a:r>
          </a:p>
          <a:p>
            <a:pPr lvl="1"/>
            <a:r>
              <a:rPr lang="en-US" dirty="0"/>
              <a:t>THICK, VISCOUS SALIVA</a:t>
            </a:r>
          </a:p>
          <a:p>
            <a:pPr lvl="1"/>
            <a:r>
              <a:rPr lang="en-US" dirty="0"/>
              <a:t>DRY, COATED TONGUE</a:t>
            </a:r>
          </a:p>
          <a:p>
            <a:pPr lvl="1"/>
            <a:r>
              <a:rPr lang="en-US" dirty="0"/>
              <a:t>THIRSTY</a:t>
            </a:r>
          </a:p>
          <a:p>
            <a:pPr lvl="1"/>
            <a:r>
              <a:rPr lang="en-US" dirty="0"/>
              <a:t>SUNKEN EYES</a:t>
            </a:r>
          </a:p>
          <a:p>
            <a:pPr lvl="1"/>
            <a:r>
              <a:rPr lang="en-US" dirty="0"/>
              <a:t>TEMP MAY BE RAISED</a:t>
            </a:r>
          </a:p>
        </p:txBody>
      </p:sp>
      <p:sp>
        <p:nvSpPr>
          <p:cNvPr id="6" name="Content Placeholder 5"/>
          <p:cNvSpPr>
            <a:spLocks noGrp="1"/>
          </p:cNvSpPr>
          <p:nvPr>
            <p:ph sz="half" idx="2"/>
          </p:nvPr>
        </p:nvSpPr>
        <p:spPr>
          <a:xfrm>
            <a:off x="5654493" y="2075460"/>
            <a:ext cx="4396341" cy="4200245"/>
          </a:xfrm>
        </p:spPr>
        <p:txBody>
          <a:bodyPr>
            <a:normAutofit fontScale="70000" lnSpcReduction="20000"/>
          </a:bodyPr>
          <a:lstStyle/>
          <a:p>
            <a:r>
              <a:rPr lang="en-US" dirty="0"/>
              <a:t>FLUID OVERLOAD</a:t>
            </a:r>
          </a:p>
          <a:p>
            <a:pPr lvl="1"/>
            <a:r>
              <a:rPr lang="en-US" dirty="0"/>
              <a:t>WEIGHT GAIN</a:t>
            </a:r>
          </a:p>
          <a:p>
            <a:pPr lvl="1"/>
            <a:r>
              <a:rPr lang="en-US" dirty="0"/>
              <a:t>NORMAL OR RAISED BP</a:t>
            </a:r>
          </a:p>
          <a:p>
            <a:pPr lvl="1"/>
            <a:r>
              <a:rPr lang="en-US" dirty="0"/>
              <a:t>RAPID RESPIRATIONS, MOIST COUGH</a:t>
            </a:r>
          </a:p>
          <a:p>
            <a:pPr lvl="1"/>
            <a:endParaRPr lang="en-US" dirty="0"/>
          </a:p>
          <a:p>
            <a:pPr lvl="1"/>
            <a:r>
              <a:rPr lang="en-US" dirty="0"/>
              <a:t>RAPID PULSE</a:t>
            </a:r>
          </a:p>
          <a:p>
            <a:pPr lvl="1"/>
            <a:r>
              <a:rPr lang="en-US" dirty="0"/>
              <a:t>INCREASED OR DECREASED URINE OUTPUT IF HEART FAILING</a:t>
            </a:r>
          </a:p>
          <a:p>
            <a:pPr lvl="1"/>
            <a:r>
              <a:rPr lang="en-US" dirty="0"/>
              <a:t>EDEMATOUS SKIN</a:t>
            </a:r>
          </a:p>
          <a:p>
            <a:pPr lvl="1"/>
            <a:r>
              <a:rPr lang="en-US" dirty="0"/>
              <a:t>COPIOUS, FROTY SPUTUM</a:t>
            </a:r>
          </a:p>
          <a:p>
            <a:pPr lvl="1"/>
            <a:r>
              <a:rPr lang="en-US" dirty="0"/>
              <a:t>MOIST TONGUE</a:t>
            </a:r>
          </a:p>
          <a:p>
            <a:pPr lvl="1"/>
            <a:r>
              <a:rPr lang="en-US" dirty="0"/>
              <a:t>NORMAL THIRST</a:t>
            </a:r>
          </a:p>
          <a:p>
            <a:pPr lvl="1"/>
            <a:r>
              <a:rPr lang="en-US" dirty="0"/>
              <a:t>PERI-ORBITAL EDEMA</a:t>
            </a:r>
          </a:p>
          <a:p>
            <a:pPr lvl="1"/>
            <a:r>
              <a:rPr lang="en-US" dirty="0"/>
              <a:t>NORMAL TEMP</a:t>
            </a:r>
          </a:p>
        </p:txBody>
      </p:sp>
    </p:spTree>
    <p:extLst>
      <p:ext uri="{BB962C8B-B14F-4D97-AF65-F5344CB8AC3E}">
        <p14:creationId xmlns:p14="http://schemas.microsoft.com/office/powerpoint/2010/main" val="132353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 TO MONITOR</a:t>
            </a:r>
          </a:p>
        </p:txBody>
      </p:sp>
      <p:sp>
        <p:nvSpPr>
          <p:cNvPr id="5" name="Content Placeholder 4"/>
          <p:cNvSpPr>
            <a:spLocks noGrp="1"/>
          </p:cNvSpPr>
          <p:nvPr>
            <p:ph idx="1"/>
          </p:nvPr>
        </p:nvSpPr>
        <p:spPr/>
        <p:txBody>
          <a:bodyPr/>
          <a:lstStyle/>
          <a:p>
            <a:r>
              <a:rPr lang="en-US" dirty="0"/>
              <a:t>UREA</a:t>
            </a:r>
          </a:p>
          <a:p>
            <a:r>
              <a:rPr lang="en-US" dirty="0"/>
              <a:t>ELECTROLYTES</a:t>
            </a:r>
          </a:p>
          <a:p>
            <a:r>
              <a:rPr lang="en-US" dirty="0"/>
              <a:t>GLUCOSE</a:t>
            </a:r>
          </a:p>
          <a:p>
            <a:r>
              <a:rPr lang="en-US" dirty="0"/>
              <a:t>MAGNESIUM</a:t>
            </a:r>
          </a:p>
          <a:p>
            <a:r>
              <a:rPr lang="en-US" dirty="0"/>
              <a:t>CALCIUM</a:t>
            </a:r>
          </a:p>
          <a:p>
            <a:r>
              <a:rPr lang="en-US" dirty="0"/>
              <a:t>BUN AND CREATININE FOR KIDNEY FUNCTION</a:t>
            </a:r>
          </a:p>
        </p:txBody>
      </p:sp>
    </p:spTree>
    <p:extLst>
      <p:ext uri="{BB962C8B-B14F-4D97-AF65-F5344CB8AC3E}">
        <p14:creationId xmlns:p14="http://schemas.microsoft.com/office/powerpoint/2010/main" val="57924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FLUID IMBALANCE LABS</a:t>
            </a:r>
          </a:p>
        </p:txBody>
      </p:sp>
      <p:sp>
        <p:nvSpPr>
          <p:cNvPr id="5" name="Content Placeholder 4"/>
          <p:cNvSpPr>
            <a:spLocks noGrp="1"/>
          </p:cNvSpPr>
          <p:nvPr>
            <p:ph sz="half" idx="1"/>
          </p:nvPr>
        </p:nvSpPr>
        <p:spPr/>
        <p:txBody>
          <a:bodyPr>
            <a:normAutofit lnSpcReduction="10000"/>
          </a:bodyPr>
          <a:lstStyle/>
          <a:p>
            <a:r>
              <a:rPr lang="en-US" dirty="0"/>
              <a:t>FLUID LOSS</a:t>
            </a:r>
          </a:p>
          <a:p>
            <a:pPr lvl="1"/>
            <a:r>
              <a:rPr lang="en-US" dirty="0"/>
              <a:t>INCREASED SERUM OSMOLALITY</a:t>
            </a:r>
          </a:p>
          <a:p>
            <a:pPr lvl="1"/>
            <a:r>
              <a:rPr lang="en-US" dirty="0"/>
              <a:t>HIGH URINE OSMOLALITY AND SPECIFIC GRAVITY</a:t>
            </a:r>
          </a:p>
          <a:p>
            <a:pPr lvl="1"/>
            <a:r>
              <a:rPr lang="en-US" dirty="0"/>
              <a:t>RAISED HEMATOCRIT</a:t>
            </a:r>
          </a:p>
          <a:p>
            <a:pPr lvl="1"/>
            <a:r>
              <a:rPr lang="en-US" dirty="0"/>
              <a:t>INCREASED PLASAMA-UREA CONCENTRATION							</a:t>
            </a:r>
          </a:p>
        </p:txBody>
      </p:sp>
      <p:sp>
        <p:nvSpPr>
          <p:cNvPr id="6" name="Content Placeholder 5"/>
          <p:cNvSpPr>
            <a:spLocks noGrp="1"/>
          </p:cNvSpPr>
          <p:nvPr>
            <p:ph sz="half" idx="2"/>
          </p:nvPr>
        </p:nvSpPr>
        <p:spPr/>
        <p:txBody>
          <a:bodyPr>
            <a:normAutofit lnSpcReduction="10000"/>
          </a:bodyPr>
          <a:lstStyle/>
          <a:p>
            <a:r>
              <a:rPr lang="en-US" dirty="0"/>
              <a:t>FLUID GAIN</a:t>
            </a:r>
          </a:p>
          <a:p>
            <a:pPr lvl="1"/>
            <a:r>
              <a:rPr lang="en-US" dirty="0"/>
              <a:t>REDUCED PLASA UREA</a:t>
            </a:r>
          </a:p>
          <a:p>
            <a:pPr lvl="1"/>
            <a:r>
              <a:rPr lang="en-US" dirty="0"/>
              <a:t>REDUCED HEMATOCRIT</a:t>
            </a:r>
          </a:p>
        </p:txBody>
      </p:sp>
    </p:spTree>
    <p:extLst>
      <p:ext uri="{BB962C8B-B14F-4D97-AF65-F5344CB8AC3E}">
        <p14:creationId xmlns:p14="http://schemas.microsoft.com/office/powerpoint/2010/main" val="126194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 FAR, WE’VE CONSIDERED…</a:t>
            </a:r>
          </a:p>
        </p:txBody>
      </p:sp>
      <p:sp>
        <p:nvSpPr>
          <p:cNvPr id="6" name="Content Placeholder 5"/>
          <p:cNvSpPr>
            <a:spLocks noGrp="1"/>
          </p:cNvSpPr>
          <p:nvPr>
            <p:ph idx="1"/>
          </p:nvPr>
        </p:nvSpPr>
        <p:spPr/>
        <p:txBody>
          <a:bodyPr/>
          <a:lstStyle/>
          <a:p>
            <a:r>
              <a:rPr lang="en-US" dirty="0"/>
              <a:t>THE FACT THAT ALL BODY SYSTEMS WORK TOGETHER</a:t>
            </a:r>
          </a:p>
          <a:p>
            <a:r>
              <a:rPr lang="en-US" dirty="0"/>
              <a:t>THAT A HEALTHY FLUID BALANCE IS IMPORTANT</a:t>
            </a:r>
          </a:p>
          <a:p>
            <a:r>
              <a:rPr lang="en-US" dirty="0"/>
              <a:t>WHAT TOO MUCH OR TOO LITTLE FLUID LOOKS LIKE</a:t>
            </a:r>
          </a:p>
          <a:p>
            <a:r>
              <a:rPr lang="en-US" dirty="0"/>
              <a:t>NOW…LET’S CONSIDER WHAT MAY HAPPEN IF AN ORGAN SYSTEM IS NOT WORKING PROPERLY OR IF IT AFFECTS ANOTHER</a:t>
            </a:r>
          </a:p>
        </p:txBody>
      </p:sp>
    </p:spTree>
    <p:extLst>
      <p:ext uri="{BB962C8B-B14F-4D97-AF65-F5344CB8AC3E}">
        <p14:creationId xmlns:p14="http://schemas.microsoft.com/office/powerpoint/2010/main" val="104970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#1 ORGAN IS…..</a:t>
            </a:r>
          </a:p>
        </p:txBody>
      </p:sp>
      <p:sp>
        <p:nvSpPr>
          <p:cNvPr id="3" name="Content Placeholder 2"/>
          <p:cNvSpPr>
            <a:spLocks noGrp="1"/>
          </p:cNvSpPr>
          <p:nvPr>
            <p:ph idx="1"/>
          </p:nvPr>
        </p:nvSpPr>
        <p:spPr/>
        <p:txBody>
          <a:bodyPr/>
          <a:lstStyle/>
          <a:p>
            <a:r>
              <a:rPr lang="en-US" dirty="0"/>
              <a:t>THE KIDNEY!!!</a:t>
            </a:r>
          </a:p>
        </p:txBody>
      </p:sp>
      <p:pic>
        <p:nvPicPr>
          <p:cNvPr id="4" name="Picture 3"/>
          <p:cNvPicPr>
            <a:picLocks noChangeAspect="1"/>
          </p:cNvPicPr>
          <p:nvPr/>
        </p:nvPicPr>
        <p:blipFill>
          <a:blip r:embed="rId2"/>
          <a:stretch>
            <a:fillRect/>
          </a:stretch>
        </p:blipFill>
        <p:spPr>
          <a:xfrm>
            <a:off x="5024436" y="3289301"/>
            <a:ext cx="2143125" cy="2857500"/>
          </a:xfrm>
          <a:prstGeom prst="rect">
            <a:avLst/>
          </a:prstGeom>
        </p:spPr>
      </p:pic>
    </p:spTree>
    <p:extLst>
      <p:ext uri="{BB962C8B-B14F-4D97-AF65-F5344CB8AC3E}">
        <p14:creationId xmlns:p14="http://schemas.microsoft.com/office/powerpoint/2010/main" val="239133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HEALTHY KIDNEY:</a:t>
            </a:r>
          </a:p>
        </p:txBody>
      </p:sp>
      <p:sp>
        <p:nvSpPr>
          <p:cNvPr id="3" name="Content Placeholder 2"/>
          <p:cNvSpPr>
            <a:spLocks noGrp="1"/>
          </p:cNvSpPr>
          <p:nvPr>
            <p:ph idx="1"/>
          </p:nvPr>
        </p:nvSpPr>
        <p:spPr/>
        <p:txBody>
          <a:bodyPr>
            <a:normAutofit fontScale="92500" lnSpcReduction="20000"/>
          </a:bodyPr>
          <a:lstStyle/>
          <a:p>
            <a:r>
              <a:rPr lang="en-US" dirty="0"/>
              <a:t>REGULATES BODY’S FLUID LEVELS</a:t>
            </a:r>
          </a:p>
          <a:p>
            <a:r>
              <a:rPr lang="en-US" dirty="0"/>
              <a:t>FILTERS WASTES AND TOXINS FROM THE BLOOD</a:t>
            </a:r>
          </a:p>
          <a:p>
            <a:r>
              <a:rPr lang="en-US" dirty="0"/>
              <a:t>RELEASES A HORMONE THAT REGULATES BLOOD PRESSURE</a:t>
            </a:r>
          </a:p>
          <a:p>
            <a:r>
              <a:rPr lang="en-US" dirty="0"/>
              <a:t>ACTIVATES VIT. D TO MAINTAIN HEALTHY BONES</a:t>
            </a:r>
          </a:p>
          <a:p>
            <a:r>
              <a:rPr lang="en-US" dirty="0"/>
              <a:t>RELEASES THE HORMONE THAT DIRECTS PRODUCTION OF RBC’S </a:t>
            </a:r>
          </a:p>
          <a:p>
            <a:r>
              <a:rPr lang="en-US" dirty="0"/>
              <a:t>KEEPS BLOOD MINERALS IN BALANCE (NA, K, P)</a:t>
            </a:r>
          </a:p>
          <a:p>
            <a:r>
              <a:rPr lang="en-US" dirty="0"/>
              <a:t>EVERY 30 MINUTES, KIDNEYS FILTER ALL THE BLOOD IN YOUR BODY!</a:t>
            </a:r>
          </a:p>
        </p:txBody>
      </p:sp>
    </p:spTree>
    <p:extLst>
      <p:ext uri="{BB962C8B-B14F-4D97-AF65-F5344CB8AC3E}">
        <p14:creationId xmlns:p14="http://schemas.microsoft.com/office/powerpoint/2010/main" val="352274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ISN’T AN IV JUST A ROUTINE THING?</a:t>
            </a:r>
          </a:p>
        </p:txBody>
      </p:sp>
      <p:sp>
        <p:nvSpPr>
          <p:cNvPr id="3" name="Content Placeholder 2"/>
          <p:cNvSpPr>
            <a:spLocks noGrp="1"/>
          </p:cNvSpPr>
          <p:nvPr>
            <p:ph idx="1"/>
          </p:nvPr>
        </p:nvSpPr>
        <p:spPr/>
        <p:txBody>
          <a:bodyPr/>
          <a:lstStyle/>
          <a:p>
            <a:r>
              <a:rPr lang="en-US" dirty="0"/>
              <a:t>NO!</a:t>
            </a:r>
          </a:p>
          <a:p>
            <a:r>
              <a:rPr lang="en-US" dirty="0"/>
              <a:t>ITS EASY TO FORGET THAT AN IV INFUSION GENERALLY PUMPS FLUID DIRECTLY INTO THE CIRCULATORY SYSTEM</a:t>
            </a:r>
          </a:p>
          <a:p>
            <a:r>
              <a:rPr lang="en-US" dirty="0"/>
              <a:t>DO THEY REALLY NEED THAT MUCH SUPERVISION?</a:t>
            </a:r>
          </a:p>
          <a:p>
            <a:r>
              <a:rPr lang="en-US" dirty="0"/>
              <a:t>YES!</a:t>
            </a:r>
          </a:p>
          <a:p>
            <a:r>
              <a:rPr lang="en-US" dirty="0"/>
              <a:t>FLUID BALANCE IN THE BODY IS A CRITICALLY IMPORTANT THING!</a:t>
            </a:r>
          </a:p>
        </p:txBody>
      </p:sp>
    </p:spTree>
    <p:extLst>
      <p:ext uri="{BB962C8B-B14F-4D97-AF65-F5344CB8AC3E}">
        <p14:creationId xmlns:p14="http://schemas.microsoft.com/office/powerpoint/2010/main" val="307651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FLUID ROADS LEAD TO THE KIDNEY</a:t>
            </a:r>
          </a:p>
        </p:txBody>
      </p:sp>
      <p:sp>
        <p:nvSpPr>
          <p:cNvPr id="3" name="Content Placeholder 2"/>
          <p:cNvSpPr>
            <a:spLocks noGrp="1"/>
          </p:cNvSpPr>
          <p:nvPr>
            <p:ph idx="1"/>
          </p:nvPr>
        </p:nvSpPr>
        <p:spPr/>
        <p:txBody>
          <a:bodyPr/>
          <a:lstStyle/>
          <a:p>
            <a:r>
              <a:rPr lang="en-US" dirty="0"/>
              <a:t>THREE OF THE WORLD’S TOP KILLERS ARE DIRECTLY LINKED TO FLUID IMBALANCES AND KIDNEY DAMAGE/DYSFUNCTION!</a:t>
            </a:r>
          </a:p>
          <a:p>
            <a:r>
              <a:rPr lang="en-US" dirty="0"/>
              <a:t>HIGH BLOOD PRESSURE</a:t>
            </a:r>
          </a:p>
          <a:p>
            <a:r>
              <a:rPr lang="en-US" dirty="0"/>
              <a:t>CARDIOVASCULAR DISEASE</a:t>
            </a:r>
          </a:p>
          <a:p>
            <a:r>
              <a:rPr lang="en-US" dirty="0"/>
              <a:t>DIABETES</a:t>
            </a:r>
          </a:p>
        </p:txBody>
      </p:sp>
    </p:spTree>
    <p:extLst>
      <p:ext uri="{BB962C8B-B14F-4D97-AF65-F5344CB8AC3E}">
        <p14:creationId xmlns:p14="http://schemas.microsoft.com/office/powerpoint/2010/main" val="243266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a:xfrm>
            <a:off x="1083512" y="2435996"/>
            <a:ext cx="8946541" cy="3559559"/>
          </a:xfrm>
        </p:spPr>
        <p:txBody>
          <a:bodyPr>
            <a:normAutofit fontScale="55000" lnSpcReduction="20000"/>
          </a:bodyPr>
          <a:lstStyle/>
          <a:p>
            <a:r>
              <a:rPr lang="en-US" dirty="0"/>
              <a:t>1 IN 3 AMERICANS IS CURRENTLY AT RISK</a:t>
            </a:r>
          </a:p>
          <a:p>
            <a:r>
              <a:rPr lang="en-US" dirty="0"/>
              <a:t>26 MILLION HAVE KIDNEY DISEASE AND MOST DON’T KNOW IT</a:t>
            </a:r>
          </a:p>
          <a:p>
            <a:r>
              <a:rPr lang="en-US" dirty="0"/>
              <a:t>HBP AND DM ARE THE TWO TOP CAUSES</a:t>
            </a:r>
          </a:p>
          <a:p>
            <a:r>
              <a:rPr lang="en-US" dirty="0"/>
              <a:t>RISK FACTORS INCLUDE:</a:t>
            </a:r>
          </a:p>
          <a:p>
            <a:r>
              <a:rPr lang="en-US" dirty="0"/>
              <a:t>DIABETES</a:t>
            </a:r>
          </a:p>
          <a:p>
            <a:r>
              <a:rPr lang="en-US" dirty="0"/>
              <a:t>HTN</a:t>
            </a:r>
          </a:p>
          <a:p>
            <a:r>
              <a:rPr lang="en-US" dirty="0"/>
              <a:t>FAMILY HX</a:t>
            </a:r>
          </a:p>
          <a:p>
            <a:r>
              <a:rPr lang="en-US" dirty="0"/>
              <a:t>AGE 60 OR OLDER</a:t>
            </a:r>
          </a:p>
          <a:p>
            <a:r>
              <a:rPr lang="en-US" dirty="0"/>
              <a:t>KIDNEY STONES</a:t>
            </a:r>
          </a:p>
          <a:p>
            <a:r>
              <a:rPr lang="en-US" dirty="0"/>
              <a:t>SMOKING</a:t>
            </a:r>
          </a:p>
          <a:p>
            <a:r>
              <a:rPr lang="en-US" dirty="0"/>
              <a:t>OBESITY</a:t>
            </a:r>
          </a:p>
          <a:p>
            <a:r>
              <a:rPr lang="en-US" dirty="0"/>
              <a:t>CARDIOVASCULAR DISEASE</a:t>
            </a:r>
          </a:p>
          <a:p>
            <a:endParaRPr lang="en-US" dirty="0"/>
          </a:p>
        </p:txBody>
      </p:sp>
    </p:spTree>
    <p:extLst>
      <p:ext uri="{BB962C8B-B14F-4D97-AF65-F5344CB8AC3E}">
        <p14:creationId xmlns:p14="http://schemas.microsoft.com/office/powerpoint/2010/main" val="381626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91758"/>
            <a:ext cx="9404723" cy="1400530"/>
          </a:xfrm>
        </p:spPr>
        <p:txBody>
          <a:bodyPr/>
          <a:lstStyle/>
          <a:p>
            <a:r>
              <a:rPr lang="en-US" dirty="0"/>
              <a:t>DID YOU KNOW?</a:t>
            </a:r>
          </a:p>
        </p:txBody>
      </p:sp>
      <p:sp>
        <p:nvSpPr>
          <p:cNvPr id="3" name="Content Placeholder 2"/>
          <p:cNvSpPr>
            <a:spLocks noGrp="1"/>
          </p:cNvSpPr>
          <p:nvPr>
            <p:ph idx="1"/>
          </p:nvPr>
        </p:nvSpPr>
        <p:spPr>
          <a:xfrm>
            <a:off x="1103312" y="2446618"/>
            <a:ext cx="8946541" cy="3715191"/>
          </a:xfrm>
        </p:spPr>
        <p:txBody>
          <a:bodyPr>
            <a:normAutofit fontScale="92500" lnSpcReduction="20000"/>
          </a:bodyPr>
          <a:lstStyle/>
          <a:p>
            <a:r>
              <a:rPr lang="en-US" dirty="0"/>
              <a:t>9</a:t>
            </a:r>
            <a:r>
              <a:rPr lang="en-US" baseline="30000" dirty="0"/>
              <a:t>TH</a:t>
            </a:r>
            <a:r>
              <a:rPr lang="en-US" dirty="0"/>
              <a:t> LEADING CAUSE OF DEATH IN THE US</a:t>
            </a:r>
          </a:p>
          <a:p>
            <a:pPr lvl="1"/>
            <a:r>
              <a:rPr lang="en-US" dirty="0"/>
              <a:t>MORE DEATHS THAN BEAST OR PROSTATE CANCER</a:t>
            </a:r>
          </a:p>
          <a:p>
            <a:r>
              <a:rPr lang="en-US" dirty="0"/>
              <a:t>IN 2013, MORE THAN 47,000 AMERICANS DIED FROM KIDNEY DISEASE</a:t>
            </a:r>
          </a:p>
          <a:p>
            <a:r>
              <a:rPr lang="en-US" dirty="0"/>
              <a:t>MEN ARE MORE LIKELY THAN WOMEN TO PROGRESS TO FAILURE</a:t>
            </a:r>
          </a:p>
          <a:p>
            <a:r>
              <a:rPr lang="en-US" dirty="0"/>
              <a:t>BLACK AMERICANS ARE 3 X MORE LIKELY TO EXPERIENCE KIDNEY FAILURE</a:t>
            </a:r>
          </a:p>
          <a:p>
            <a:r>
              <a:rPr lang="en-US" dirty="0"/>
              <a:t>HISPANICS ARE 1 ½ X MORE LIKELY TO EXPERIENCE KIDNEY FAILURE</a:t>
            </a:r>
          </a:p>
        </p:txBody>
      </p:sp>
    </p:spTree>
    <p:extLst>
      <p:ext uri="{BB962C8B-B14F-4D97-AF65-F5344CB8AC3E}">
        <p14:creationId xmlns:p14="http://schemas.microsoft.com/office/powerpoint/2010/main" val="267228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normAutofit fontScale="92500" lnSpcReduction="10000"/>
          </a:bodyPr>
          <a:lstStyle/>
          <a:p>
            <a:r>
              <a:rPr lang="en-US" dirty="0"/>
              <a:t>DIALYSIS OR TRANSPLANT IS REQUIRED WHEN THEY FAIL</a:t>
            </a:r>
          </a:p>
          <a:p>
            <a:pPr lvl="1"/>
            <a:r>
              <a:rPr lang="en-US" dirty="0"/>
              <a:t>MORE THAN 661,000 AMERICANS HAVE FAILURE</a:t>
            </a:r>
          </a:p>
          <a:p>
            <a:pPr lvl="1"/>
            <a:r>
              <a:rPr lang="en-US" dirty="0"/>
              <a:t>468,000 ON DIALYSIS</a:t>
            </a:r>
          </a:p>
          <a:p>
            <a:pPr lvl="1"/>
            <a:r>
              <a:rPr lang="en-US" dirty="0"/>
              <a:t>193,000 HAVE FUNCTIONING TRANSPLANT</a:t>
            </a:r>
          </a:p>
          <a:p>
            <a:r>
              <a:rPr lang="en-US" dirty="0"/>
              <a:t>121,000+ ARE WAITING FOR A TRANSPLANT OF SOME KIND</a:t>
            </a:r>
          </a:p>
          <a:p>
            <a:pPr lvl="1"/>
            <a:r>
              <a:rPr lang="en-US" dirty="0"/>
              <a:t>100,791 ARE WAITING FOR A KIDNEY (AS OF 1/2016)</a:t>
            </a:r>
          </a:p>
          <a:p>
            <a:pPr lvl="1"/>
            <a:r>
              <a:rPr lang="en-US" dirty="0"/>
              <a:t>FEWER THAN 17,000 RECEIVE ONE EACH YEAR</a:t>
            </a:r>
          </a:p>
          <a:p>
            <a:pPr lvl="1"/>
            <a:r>
              <a:rPr lang="en-US" dirty="0"/>
              <a:t>13 PEOPLE DIE EACH DAY WAITING ON A KIDNEY</a:t>
            </a:r>
          </a:p>
          <a:p>
            <a:endParaRPr lang="en-US" dirty="0"/>
          </a:p>
        </p:txBody>
      </p:sp>
    </p:spTree>
    <p:extLst>
      <p:ext uri="{BB962C8B-B14F-4D97-AF65-F5344CB8AC3E}">
        <p14:creationId xmlns:p14="http://schemas.microsoft.com/office/powerpoint/2010/main" val="1922195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THE KIDNEYS SO EASILY DAMAGED?</a:t>
            </a:r>
          </a:p>
        </p:txBody>
      </p:sp>
      <p:sp>
        <p:nvSpPr>
          <p:cNvPr id="3" name="Content Placeholder 2"/>
          <p:cNvSpPr>
            <a:spLocks noGrp="1"/>
          </p:cNvSpPr>
          <p:nvPr>
            <p:ph idx="1"/>
          </p:nvPr>
        </p:nvSpPr>
        <p:spPr/>
        <p:txBody>
          <a:bodyPr>
            <a:normAutofit fontScale="92500" lnSpcReduction="10000"/>
          </a:bodyPr>
          <a:lstStyle/>
          <a:p>
            <a:r>
              <a:rPr lang="en-US" dirty="0"/>
              <a:t>KIDNEYS ARE SUPPLIED WITH DENSE BLOOD VESSELS AND INCREASED VOLUMES OF BLOOD FLOW THROUGH THEM.</a:t>
            </a:r>
          </a:p>
          <a:p>
            <a:r>
              <a:rPr lang="en-US" dirty="0"/>
              <a:t>OVER TIME:</a:t>
            </a:r>
          </a:p>
          <a:p>
            <a:r>
              <a:rPr lang="en-US" dirty="0"/>
              <a:t>ARTERIES AROUND THE KIDNEYS NARROW</a:t>
            </a:r>
          </a:p>
          <a:p>
            <a:r>
              <a:rPr lang="en-US" dirty="0"/>
              <a:t>WEAKEN</a:t>
            </a:r>
          </a:p>
          <a:p>
            <a:r>
              <a:rPr lang="en-US" dirty="0"/>
              <a:t>HARDEN</a:t>
            </a:r>
          </a:p>
          <a:p>
            <a:r>
              <a:rPr lang="en-US" dirty="0"/>
              <a:t>ARE NOT THEN ABLE TO DELIVER ENOUGH BLOOD TO THE KIDNEY TISSUE</a:t>
            </a:r>
          </a:p>
          <a:p>
            <a:endParaRPr lang="en-US" dirty="0"/>
          </a:p>
        </p:txBody>
      </p:sp>
    </p:spTree>
    <p:extLst>
      <p:ext uri="{BB962C8B-B14F-4D97-AF65-F5344CB8AC3E}">
        <p14:creationId xmlns:p14="http://schemas.microsoft.com/office/powerpoint/2010/main" val="1374079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DAMAGED KIDNEY ARTERIES AND DAMAGED KIDNEYS…</a:t>
            </a:r>
          </a:p>
        </p:txBody>
      </p:sp>
      <p:sp>
        <p:nvSpPr>
          <p:cNvPr id="3" name="Content Placeholder 2"/>
          <p:cNvSpPr>
            <a:spLocks noGrp="1"/>
          </p:cNvSpPr>
          <p:nvPr>
            <p:ph idx="1"/>
          </p:nvPr>
        </p:nvSpPr>
        <p:spPr/>
        <p:txBody>
          <a:bodyPr>
            <a:normAutofit fontScale="92500" lnSpcReduction="20000"/>
          </a:bodyPr>
          <a:lstStyle/>
          <a:p>
            <a:r>
              <a:rPr lang="en-US" dirty="0"/>
              <a:t>DO NOT FILTER BLOOD WELL</a:t>
            </a:r>
          </a:p>
          <a:p>
            <a:pPr lvl="1"/>
            <a:r>
              <a:rPr lang="en-US" dirty="0"/>
              <a:t>IF THE BIG ARTERIES ARE NOT FILLED, THEN THE SMALL VESSELS ARE NOT FILLED</a:t>
            </a:r>
          </a:p>
          <a:p>
            <a:pPr lvl="1"/>
            <a:r>
              <a:rPr lang="en-US" dirty="0"/>
              <a:t>NEPHRONS DO NOT RECEIVE ESSENTIAL OXYGEN AND NUTRIENTS</a:t>
            </a:r>
          </a:p>
          <a:p>
            <a:pPr lvl="1"/>
            <a:r>
              <a:rPr lang="en-US" dirty="0"/>
              <a:t>KIDNEYS LOSE ABILITY TO FILTER BLOOD, REGULATE FLUID HORMONES, ACIDS, AND SALTS IN BODY</a:t>
            </a:r>
          </a:p>
          <a:p>
            <a:r>
              <a:rPr lang="en-US" dirty="0"/>
              <a:t>FAIL TO REGULATE BLOOD PRESSURE</a:t>
            </a:r>
          </a:p>
          <a:p>
            <a:pPr lvl="1"/>
            <a:r>
              <a:rPr lang="en-US" dirty="0"/>
              <a:t>HEALTHY KIDNEYS PRODUCE  HORMONES TO REGULATE BP</a:t>
            </a:r>
          </a:p>
          <a:p>
            <a:pPr lvl="2"/>
            <a:r>
              <a:rPr lang="en-US" dirty="0"/>
              <a:t>RENIN AND ANGIOTENSINOGEN</a:t>
            </a:r>
          </a:p>
          <a:p>
            <a:pPr lvl="1"/>
            <a:endParaRPr lang="en-US" dirty="0"/>
          </a:p>
        </p:txBody>
      </p:sp>
    </p:spTree>
    <p:extLst>
      <p:ext uri="{BB962C8B-B14F-4D97-AF65-F5344CB8AC3E}">
        <p14:creationId xmlns:p14="http://schemas.microsoft.com/office/powerpoint/2010/main" val="15309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SIGNS AND SYMPTOMS OF KIDNEY DISEASE</a:t>
            </a:r>
          </a:p>
        </p:txBody>
      </p:sp>
      <p:sp>
        <p:nvSpPr>
          <p:cNvPr id="3" name="Content Placeholder 2"/>
          <p:cNvSpPr>
            <a:spLocks noGrp="1"/>
          </p:cNvSpPr>
          <p:nvPr>
            <p:ph idx="1"/>
          </p:nvPr>
        </p:nvSpPr>
        <p:spPr/>
        <p:txBody>
          <a:bodyPr>
            <a:normAutofit fontScale="77500" lnSpcReduction="20000"/>
          </a:bodyPr>
          <a:lstStyle/>
          <a:p>
            <a:r>
              <a:rPr lang="en-US" dirty="0"/>
              <a:t>SOMETIMES, ESPECIALLY EARLY, THERE ARE NO SYMPTOMS</a:t>
            </a:r>
          </a:p>
          <a:p>
            <a:r>
              <a:rPr lang="en-US" dirty="0"/>
              <a:t>FATIGUE, WEAKNESS</a:t>
            </a:r>
          </a:p>
          <a:p>
            <a:r>
              <a:rPr lang="en-US" dirty="0"/>
              <a:t>DIFFICULT, PAINFUL URINATION</a:t>
            </a:r>
          </a:p>
          <a:p>
            <a:r>
              <a:rPr lang="en-US" dirty="0"/>
              <a:t>FOAMY URINE</a:t>
            </a:r>
          </a:p>
          <a:p>
            <a:r>
              <a:rPr lang="en-US" dirty="0"/>
              <a:t>PINK, DARK URINE (BLOOD IN URINE)</a:t>
            </a:r>
          </a:p>
          <a:p>
            <a:r>
              <a:rPr lang="en-US" dirty="0"/>
              <a:t>INCREASED NEED TO URINATE (ESPECIALLY AT NIGHT)</a:t>
            </a:r>
          </a:p>
          <a:p>
            <a:r>
              <a:rPr lang="en-US" dirty="0"/>
              <a:t>PUFFY EYES</a:t>
            </a:r>
          </a:p>
          <a:p>
            <a:r>
              <a:rPr lang="en-US" dirty="0"/>
              <a:t>SWOLLEN FACE, HANDS, ABDOMEN, ANKLES, FEET</a:t>
            </a:r>
          </a:p>
          <a:p>
            <a:r>
              <a:rPr lang="en-US" dirty="0"/>
              <a:t>INCREASED THIRST</a:t>
            </a:r>
          </a:p>
        </p:txBody>
      </p:sp>
    </p:spTree>
    <p:extLst>
      <p:ext uri="{BB962C8B-B14F-4D97-AF65-F5344CB8AC3E}">
        <p14:creationId xmlns:p14="http://schemas.microsoft.com/office/powerpoint/2010/main" val="136796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 BLOOD PRESSURE</a:t>
            </a:r>
          </a:p>
        </p:txBody>
      </p:sp>
      <p:sp>
        <p:nvSpPr>
          <p:cNvPr id="5" name="Text Placeholder 4"/>
          <p:cNvSpPr>
            <a:spLocks noGrp="1"/>
          </p:cNvSpPr>
          <p:nvPr>
            <p:ph type="body" idx="1"/>
          </p:nvPr>
        </p:nvSpPr>
        <p:spPr/>
        <p:txBody>
          <a:bodyPr/>
          <a:lstStyle/>
          <a:p>
            <a:r>
              <a:rPr lang="en-US" dirty="0"/>
              <a:t>HOW IT AFFECTS THE KIDNEYS</a:t>
            </a:r>
          </a:p>
        </p:txBody>
      </p:sp>
    </p:spTree>
    <p:extLst>
      <p:ext uri="{BB962C8B-B14F-4D97-AF65-F5344CB8AC3E}">
        <p14:creationId xmlns:p14="http://schemas.microsoft.com/office/powerpoint/2010/main" val="33295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a:t>
            </a:r>
            <a:r>
              <a:rPr lang="en-US" baseline="30000" dirty="0"/>
              <a:t>ND</a:t>
            </a:r>
            <a:r>
              <a:rPr lang="en-US" dirty="0"/>
              <a:t> LEADING CAUSE OF KIDNEY DISEASE</a:t>
            </a:r>
          </a:p>
        </p:txBody>
      </p:sp>
      <p:sp>
        <p:nvSpPr>
          <p:cNvPr id="5" name="Content Placeholder 4"/>
          <p:cNvSpPr>
            <a:spLocks noGrp="1"/>
          </p:cNvSpPr>
          <p:nvPr>
            <p:ph idx="1"/>
          </p:nvPr>
        </p:nvSpPr>
        <p:spPr/>
        <p:txBody>
          <a:bodyPr/>
          <a:lstStyle/>
          <a:p>
            <a:r>
              <a:rPr lang="en-US" dirty="0"/>
              <a:t>2013 HTN=33,000 NEW CASES OF KIDNEY FAILURE</a:t>
            </a:r>
          </a:p>
          <a:p>
            <a:r>
              <a:rPr lang="en-US" dirty="0"/>
              <a:t>165,000 ARE CURRENTLY LIVING WITH KIDNEY FAILURE CAUSED BY HTN</a:t>
            </a:r>
          </a:p>
          <a:p>
            <a:r>
              <a:rPr lang="en-US" dirty="0"/>
              <a:t>73 MILLION ADULTS IN US HAVE HTN</a:t>
            </a:r>
          </a:p>
          <a:p>
            <a:r>
              <a:rPr lang="en-US" dirty="0"/>
              <a:t>20% DON’T KNOW IT</a:t>
            </a:r>
          </a:p>
          <a:p>
            <a:endParaRPr lang="en-US" dirty="0"/>
          </a:p>
        </p:txBody>
      </p:sp>
    </p:spTree>
    <p:extLst>
      <p:ext uri="{BB962C8B-B14F-4D97-AF65-F5344CB8AC3E}">
        <p14:creationId xmlns:p14="http://schemas.microsoft.com/office/powerpoint/2010/main" val="75339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HIGH BLOOD PRESSURE AFFECT THE KIDNEYS?</a:t>
            </a:r>
          </a:p>
        </p:txBody>
      </p:sp>
      <p:sp>
        <p:nvSpPr>
          <p:cNvPr id="3" name="Content Placeholder 2"/>
          <p:cNvSpPr>
            <a:spLocks noGrp="1"/>
          </p:cNvSpPr>
          <p:nvPr>
            <p:ph idx="1"/>
          </p:nvPr>
        </p:nvSpPr>
        <p:spPr/>
        <p:txBody>
          <a:bodyPr>
            <a:normAutofit fontScale="92500"/>
          </a:bodyPr>
          <a:lstStyle/>
          <a:p>
            <a:r>
              <a:rPr lang="en-US" dirty="0"/>
              <a:t>FORCE OF BLOOD FLOW IS HIGH=STRETCHING OF BLOOD VESSELS</a:t>
            </a:r>
          </a:p>
          <a:p>
            <a:r>
              <a:rPr lang="en-US" dirty="0"/>
              <a:t>EVENTUALLY, STRETCHING CAUSES SCARRING AND WEAKNESS IN BLOOD VESSELS</a:t>
            </a:r>
          </a:p>
          <a:p>
            <a:r>
              <a:rPr lang="en-US" dirty="0"/>
              <a:t>WHEN BLOOD VESSELS IN KIDNEY ARE DAMAGED, IT CAUSES THE BLOOD PRESSURE TO GO EVEN HIGHER</a:t>
            </a:r>
          </a:p>
          <a:p>
            <a:r>
              <a:rPr lang="en-US" dirty="0"/>
              <a:t>THIS CAUSES EVEN MORE DAMAGE</a:t>
            </a:r>
          </a:p>
          <a:p>
            <a:r>
              <a:rPr lang="en-US" dirty="0"/>
              <a:t>VISCIOUS CYCLE</a:t>
            </a:r>
          </a:p>
        </p:txBody>
      </p:sp>
    </p:spTree>
    <p:extLst>
      <p:ext uri="{BB962C8B-B14F-4D97-AF65-F5344CB8AC3E}">
        <p14:creationId xmlns:p14="http://schemas.microsoft.com/office/powerpoint/2010/main" val="80694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MAN IS AN ISLAND…</a:t>
            </a:r>
          </a:p>
        </p:txBody>
      </p:sp>
      <p:sp>
        <p:nvSpPr>
          <p:cNvPr id="3" name="Content Placeholder 2"/>
          <p:cNvSpPr>
            <a:spLocks noGrp="1"/>
          </p:cNvSpPr>
          <p:nvPr>
            <p:ph idx="1"/>
          </p:nvPr>
        </p:nvSpPr>
        <p:spPr/>
        <p:txBody>
          <a:bodyPr>
            <a:normAutofit fontScale="70000" lnSpcReduction="20000"/>
          </a:bodyPr>
          <a:lstStyle/>
          <a:p>
            <a:r>
              <a:rPr lang="en-US" dirty="0"/>
              <a:t>AND NEITHER IS ANY BODY ORGAN</a:t>
            </a:r>
          </a:p>
          <a:p>
            <a:r>
              <a:rPr lang="en-US" dirty="0"/>
              <a:t>THE BODY IS DESIGNED FOR ALL PARTS TO WORK TOGETHER</a:t>
            </a:r>
          </a:p>
          <a:p>
            <a:r>
              <a:rPr lang="en-US" dirty="0"/>
              <a:t>WHEN A PART FAILS, IT CAN AFFECT THE WHOLE BODY</a:t>
            </a:r>
          </a:p>
          <a:p>
            <a:r>
              <a:rPr lang="en-US" dirty="0"/>
              <a:t>WHEN YOU ARE THINKING ABOUT IV THERAPY AND PUTTING FLUID INTO AN OPERATING SYSTEM, YOU HAVE TO THINK ABOUT WHAT ORGANS WILL PROCESS IT</a:t>
            </a:r>
          </a:p>
          <a:p>
            <a:r>
              <a:rPr lang="en-US" dirty="0"/>
              <a:t>AND WHAT ARE THOSE ORGANS?</a:t>
            </a:r>
          </a:p>
          <a:p>
            <a:r>
              <a:rPr lang="en-US" dirty="0"/>
              <a:t>SO GLAD YOU ASKED!!</a:t>
            </a:r>
          </a:p>
          <a:p>
            <a:r>
              <a:rPr lang="en-US" dirty="0"/>
              <a:t>THE HEART AND CIRCULATORY SYSTEM, AND THE KIDNEYS</a:t>
            </a:r>
          </a:p>
          <a:p>
            <a:r>
              <a:rPr lang="en-US" dirty="0"/>
              <a:t>THESE GUYS ARE RESPONSIBLE FOR THAT IMPORTANT THING WE CALL “FLUID BALANCE”</a:t>
            </a:r>
          </a:p>
        </p:txBody>
      </p:sp>
    </p:spTree>
    <p:extLst>
      <p:ext uri="{BB962C8B-B14F-4D97-AF65-F5344CB8AC3E}">
        <p14:creationId xmlns:p14="http://schemas.microsoft.com/office/powerpoint/2010/main" val="2592063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GOES LIKE THIS…</a:t>
            </a:r>
          </a:p>
        </p:txBody>
      </p:sp>
      <p:sp>
        <p:nvSpPr>
          <p:cNvPr id="3" name="Content Placeholder 2"/>
          <p:cNvSpPr>
            <a:spLocks noGrp="1"/>
          </p:cNvSpPr>
          <p:nvPr>
            <p:ph idx="1"/>
          </p:nvPr>
        </p:nvSpPr>
        <p:spPr>
          <a:xfrm>
            <a:off x="1083511" y="2481716"/>
            <a:ext cx="8946541" cy="4195481"/>
          </a:xfrm>
        </p:spPr>
        <p:txBody>
          <a:bodyPr>
            <a:normAutofit fontScale="70000" lnSpcReduction="20000"/>
          </a:bodyPr>
          <a:lstStyle/>
          <a:p>
            <a:r>
              <a:rPr lang="en-US" dirty="0"/>
              <a:t>BLOOD FLOW TO KIDNEY IS REDUCED</a:t>
            </a:r>
          </a:p>
          <a:p>
            <a:r>
              <a:rPr lang="en-US" dirty="0"/>
              <a:t>RENIN IS EXCRETED FROM JUXTAGLOMERULAR CELLS</a:t>
            </a:r>
          </a:p>
          <a:p>
            <a:r>
              <a:rPr lang="en-US" dirty="0"/>
              <a:t>THIS IS INTERPRETED AS LOW BLOOD PRESSURE</a:t>
            </a:r>
          </a:p>
          <a:p>
            <a:pPr lvl="1"/>
            <a:r>
              <a:rPr lang="en-US" dirty="0"/>
              <a:t>EVEN IF PRESSURE IS NORMAL OR NOT LOW</a:t>
            </a:r>
          </a:p>
          <a:p>
            <a:r>
              <a:rPr lang="en-US" dirty="0"/>
              <a:t>RENIN TURNS ANGIOTENSINOGEN (ALSO IN THE KIDNEY) INTO ANGIOTENSIN I</a:t>
            </a:r>
          </a:p>
          <a:p>
            <a:r>
              <a:rPr lang="en-US" dirty="0"/>
              <a:t>ANGIOTENSIN I IS TURNED INTO ANGIOTENSIN II IN THE LUNGS</a:t>
            </a:r>
          </a:p>
          <a:p>
            <a:r>
              <a:rPr lang="en-US" dirty="0"/>
              <a:t>ANGIOTENSIN II CAUSES BLOOD VESSELS TO CONSTRICT</a:t>
            </a:r>
          </a:p>
          <a:p>
            <a:r>
              <a:rPr lang="en-US" dirty="0"/>
              <a:t>THIS RAISES THE BLOOD PRESSURE</a:t>
            </a:r>
          </a:p>
          <a:p>
            <a:r>
              <a:rPr lang="en-US" dirty="0"/>
              <a:t>CAUSES KIDNEYS TO RETAIN MORE SODIUM AND THUS WATER</a:t>
            </a:r>
          </a:p>
          <a:p>
            <a:r>
              <a:rPr lang="en-US" dirty="0"/>
              <a:t>THIS RAISES THE VOLUME OF THE BLOOD</a:t>
            </a:r>
          </a:p>
          <a:p>
            <a:r>
              <a:rPr lang="en-US" dirty="0"/>
              <a:t>PRESSURES IN THE VESSELS ARE INCREASED!!</a:t>
            </a:r>
          </a:p>
          <a:p>
            <a:endParaRPr lang="en-US" dirty="0"/>
          </a:p>
          <a:p>
            <a:endParaRPr lang="en-US" dirty="0"/>
          </a:p>
        </p:txBody>
      </p:sp>
    </p:spTree>
    <p:extLst>
      <p:ext uri="{BB962C8B-B14F-4D97-AF65-F5344CB8AC3E}">
        <p14:creationId xmlns:p14="http://schemas.microsoft.com/office/powerpoint/2010/main" val="250256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PARTICULAR SYMPTOMS?</a:t>
            </a:r>
          </a:p>
        </p:txBody>
      </p:sp>
      <p:sp>
        <p:nvSpPr>
          <p:cNvPr id="3" name="Content Placeholder 2"/>
          <p:cNvSpPr>
            <a:spLocks noGrp="1"/>
          </p:cNvSpPr>
          <p:nvPr>
            <p:ph sz="half" idx="1"/>
          </p:nvPr>
        </p:nvSpPr>
        <p:spPr/>
        <p:txBody>
          <a:bodyPr>
            <a:normAutofit fontScale="85000" lnSpcReduction="20000"/>
          </a:bodyPr>
          <a:lstStyle/>
          <a:p>
            <a:r>
              <a:rPr lang="en-US" dirty="0"/>
              <a:t>“SILENT KILLER”</a:t>
            </a:r>
          </a:p>
          <a:p>
            <a:r>
              <a:rPr lang="en-US" dirty="0"/>
              <a:t>HEADACHES</a:t>
            </a:r>
          </a:p>
          <a:p>
            <a:r>
              <a:rPr lang="en-US" dirty="0"/>
              <a:t>EPISTAXIS</a:t>
            </a:r>
          </a:p>
          <a:p>
            <a:r>
              <a:rPr lang="en-US" dirty="0"/>
              <a:t>LATER: (AND IF KIDNEYS ARE INVOLVED)</a:t>
            </a:r>
          </a:p>
          <a:p>
            <a:pPr lvl="1"/>
            <a:r>
              <a:rPr lang="en-US" dirty="0"/>
              <a:t>APPETITE LOSS</a:t>
            </a:r>
          </a:p>
          <a:p>
            <a:pPr lvl="1"/>
            <a:r>
              <a:rPr lang="en-US" dirty="0"/>
              <a:t>NAUSEA/VOMITING</a:t>
            </a:r>
          </a:p>
          <a:p>
            <a:pPr lvl="1"/>
            <a:r>
              <a:rPr lang="en-US" dirty="0"/>
              <a:t>DROWSINESS/TIRED</a:t>
            </a:r>
          </a:p>
          <a:p>
            <a:pPr lvl="1"/>
            <a:r>
              <a:rPr lang="en-US" dirty="0"/>
              <a:t>TROUBLE CONCENTRATING</a:t>
            </a:r>
          </a:p>
          <a:p>
            <a:pPr lvl="1"/>
            <a:endParaRPr lang="en-US" dirty="0"/>
          </a:p>
        </p:txBody>
      </p:sp>
      <p:sp>
        <p:nvSpPr>
          <p:cNvPr id="5" name="Content Placeholder 4"/>
          <p:cNvSpPr>
            <a:spLocks noGrp="1"/>
          </p:cNvSpPr>
          <p:nvPr>
            <p:ph sz="half" idx="2"/>
          </p:nvPr>
        </p:nvSpPr>
        <p:spPr/>
        <p:txBody>
          <a:bodyPr>
            <a:normAutofit fontScale="85000" lnSpcReduction="20000"/>
          </a:bodyPr>
          <a:lstStyle/>
          <a:p>
            <a:pPr lvl="1"/>
            <a:r>
              <a:rPr lang="en-US" dirty="0"/>
              <a:t>SLEEP PROBLEMS</a:t>
            </a:r>
          </a:p>
          <a:p>
            <a:pPr lvl="1"/>
            <a:r>
              <a:rPr lang="en-US" dirty="0"/>
              <a:t>CHANGES IN URINATION</a:t>
            </a:r>
          </a:p>
          <a:p>
            <a:pPr lvl="1"/>
            <a:r>
              <a:rPr lang="en-US" dirty="0"/>
              <a:t>GENERALZIED ITCHING OR NUMBNESS</a:t>
            </a:r>
          </a:p>
          <a:p>
            <a:pPr lvl="1"/>
            <a:r>
              <a:rPr lang="en-US" dirty="0"/>
              <a:t>DRY SKIN</a:t>
            </a:r>
          </a:p>
          <a:p>
            <a:pPr lvl="1"/>
            <a:r>
              <a:rPr lang="en-US" dirty="0"/>
              <a:t>HEADACHES</a:t>
            </a:r>
          </a:p>
          <a:p>
            <a:pPr lvl="1"/>
            <a:r>
              <a:rPr lang="en-US" dirty="0"/>
              <a:t>WEIGHT LOSS</a:t>
            </a:r>
          </a:p>
          <a:p>
            <a:pPr lvl="1"/>
            <a:r>
              <a:rPr lang="en-US" dirty="0"/>
              <a:t>DARKENED SKIN</a:t>
            </a:r>
          </a:p>
          <a:p>
            <a:pPr lvl="1"/>
            <a:r>
              <a:rPr lang="en-US" dirty="0"/>
              <a:t>MUSCLE CRAMPS</a:t>
            </a:r>
          </a:p>
          <a:p>
            <a:pPr lvl="1"/>
            <a:r>
              <a:rPr lang="en-US" dirty="0"/>
              <a:t>SHORTNESS OF BREATH</a:t>
            </a:r>
          </a:p>
          <a:p>
            <a:endParaRPr lang="en-US" dirty="0"/>
          </a:p>
        </p:txBody>
      </p:sp>
      <p:pic>
        <p:nvPicPr>
          <p:cNvPr id="4" name="Picture 3"/>
          <p:cNvPicPr>
            <a:picLocks noChangeAspect="1"/>
          </p:cNvPicPr>
          <p:nvPr/>
        </p:nvPicPr>
        <p:blipFill>
          <a:blip r:embed="rId2"/>
          <a:stretch>
            <a:fillRect/>
          </a:stretch>
        </p:blipFill>
        <p:spPr>
          <a:xfrm>
            <a:off x="8619007" y="4213649"/>
            <a:ext cx="4219076" cy="2644351"/>
          </a:xfrm>
          <a:prstGeom prst="rect">
            <a:avLst/>
          </a:prstGeom>
        </p:spPr>
      </p:pic>
    </p:spTree>
    <p:extLst>
      <p:ext uri="{BB962C8B-B14F-4D97-AF65-F5344CB8AC3E}">
        <p14:creationId xmlns:p14="http://schemas.microsoft.com/office/powerpoint/2010/main" val="2817226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DISEASE</a:t>
            </a:r>
          </a:p>
        </p:txBody>
      </p:sp>
      <p:sp>
        <p:nvSpPr>
          <p:cNvPr id="3" name="Text Placeholder 2"/>
          <p:cNvSpPr>
            <a:spLocks noGrp="1"/>
          </p:cNvSpPr>
          <p:nvPr>
            <p:ph type="body" idx="1"/>
          </p:nvPr>
        </p:nvSpPr>
        <p:spPr/>
        <p:txBody>
          <a:bodyPr/>
          <a:lstStyle/>
          <a:p>
            <a:r>
              <a:rPr lang="en-US" dirty="0"/>
              <a:t>HOW IT AFFECTS THE KIDNEYS</a:t>
            </a:r>
          </a:p>
        </p:txBody>
      </p:sp>
    </p:spTree>
    <p:extLst>
      <p:ext uri="{BB962C8B-B14F-4D97-AF65-F5344CB8AC3E}">
        <p14:creationId xmlns:p14="http://schemas.microsoft.com/office/powerpoint/2010/main" val="1984220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IS THE NUMBER ONE KILLER OF PEOPLE WITH CHRONIC KIDNEY DISEASE</a:t>
            </a:r>
          </a:p>
        </p:txBody>
      </p:sp>
      <p:sp>
        <p:nvSpPr>
          <p:cNvPr id="5" name="Content Placeholder 4"/>
          <p:cNvSpPr>
            <a:spLocks noGrp="1"/>
          </p:cNvSpPr>
          <p:nvPr>
            <p:ph idx="1"/>
          </p:nvPr>
        </p:nvSpPr>
        <p:spPr>
          <a:xfrm>
            <a:off x="1104293" y="2662519"/>
            <a:ext cx="8946541" cy="4195481"/>
          </a:xfrm>
        </p:spPr>
        <p:txBody>
          <a:bodyPr/>
          <a:lstStyle/>
          <a:p>
            <a:r>
              <a:rPr lang="en-US" dirty="0"/>
              <a:t>PTS WITH EARLY STAGE OF CKD (CHRONIC KIDNEY DISEASE) ARE MORE LIKELY TO DIE FROM THE HEART DISEASE THAN TO REACH END STAGE KIDNEY DISEASE</a:t>
            </a:r>
          </a:p>
        </p:txBody>
      </p:sp>
      <p:pic>
        <p:nvPicPr>
          <p:cNvPr id="2" name="Picture 1"/>
          <p:cNvPicPr>
            <a:picLocks noChangeAspect="1"/>
          </p:cNvPicPr>
          <p:nvPr/>
        </p:nvPicPr>
        <p:blipFill>
          <a:blip r:embed="rId2"/>
          <a:stretch>
            <a:fillRect/>
          </a:stretch>
        </p:blipFill>
        <p:spPr>
          <a:xfrm>
            <a:off x="4667250" y="4045094"/>
            <a:ext cx="2857500" cy="1781175"/>
          </a:xfrm>
          <a:prstGeom prst="rect">
            <a:avLst/>
          </a:prstGeom>
        </p:spPr>
      </p:pic>
    </p:spTree>
    <p:extLst>
      <p:ext uri="{BB962C8B-B14F-4D97-AF65-F5344CB8AC3E}">
        <p14:creationId xmlns:p14="http://schemas.microsoft.com/office/powerpoint/2010/main" val="2325119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CARDIOVASCULAR DISEASE AFFECT THE KIDNEYS?</a:t>
            </a:r>
          </a:p>
        </p:txBody>
      </p:sp>
      <p:sp>
        <p:nvSpPr>
          <p:cNvPr id="3" name="Content Placeholder 2"/>
          <p:cNvSpPr>
            <a:spLocks noGrp="1"/>
          </p:cNvSpPr>
          <p:nvPr>
            <p:ph idx="1"/>
          </p:nvPr>
        </p:nvSpPr>
        <p:spPr/>
        <p:txBody>
          <a:bodyPr>
            <a:normAutofit fontScale="62500" lnSpcReduction="20000"/>
          </a:bodyPr>
          <a:lstStyle/>
          <a:p>
            <a:r>
              <a:rPr lang="en-US" dirty="0"/>
              <a:t>HEART FAILURE CAN CAUSE KIDNEY DAMAGE</a:t>
            </a:r>
          </a:p>
          <a:p>
            <a:r>
              <a:rPr lang="en-US" dirty="0"/>
              <a:t>KIDNEY DAMAGE CAN CAUSE HEART FAILURE</a:t>
            </a:r>
          </a:p>
          <a:p>
            <a:r>
              <a:rPr lang="en-US" dirty="0"/>
              <a:t>HEART FAILURE CAN DECREASE THE BLOOD FLOW TO THE KIDNEYS</a:t>
            </a:r>
          </a:p>
          <a:p>
            <a:r>
              <a:rPr lang="en-US" dirty="0"/>
              <a:t>THIS WILL CAUSE KIDNEYS TO RETAIN SODIUM AND WATER TO INCREASE THE CIRCULATING VOLUME</a:t>
            </a:r>
          </a:p>
          <a:p>
            <a:r>
              <a:rPr lang="en-US" dirty="0"/>
              <a:t>THIS WILL INCREASE THE PRESSURE IN THE BLOOD VESSELS WHICH CAN CAUSE FURTHER DAMAGE TO THE KIDNEY’S VESSELS</a:t>
            </a:r>
          </a:p>
          <a:p>
            <a:r>
              <a:rPr lang="en-US" dirty="0"/>
              <a:t>THEY WILL NOT BE WELL-PERFUSED</a:t>
            </a:r>
          </a:p>
          <a:p>
            <a:r>
              <a:rPr lang="en-US" dirty="0"/>
              <a:t>THEY WILL NOT FILTER WELL</a:t>
            </a:r>
          </a:p>
          <a:p>
            <a:r>
              <a:rPr lang="en-US" dirty="0"/>
              <a:t>THERE WILL BE FLUID ACCUMULATION AND CONGESTION IN THE KIDNEY AND THE BODY</a:t>
            </a:r>
          </a:p>
          <a:p>
            <a:r>
              <a:rPr lang="en-US" dirty="0"/>
              <a:t>KIDNEY DAMAGE WILL BE THE RESULT</a:t>
            </a:r>
          </a:p>
        </p:txBody>
      </p:sp>
    </p:spTree>
    <p:extLst>
      <p:ext uri="{BB962C8B-B14F-4D97-AF65-F5344CB8AC3E}">
        <p14:creationId xmlns:p14="http://schemas.microsoft.com/office/powerpoint/2010/main" val="952955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175771"/>
            <a:ext cx="9601196" cy="1303867"/>
          </a:xfrm>
        </p:spPr>
        <p:txBody>
          <a:bodyPr>
            <a:normAutofit fontScale="90000"/>
          </a:bodyPr>
          <a:lstStyle/>
          <a:p>
            <a:r>
              <a:rPr lang="en-US" dirty="0"/>
              <a:t>CARDIAC DISEASE AND RENAL DISEASE HAVE SOME RISK FACTORS IN COMMON:</a:t>
            </a:r>
            <a:br>
              <a:rPr lang="en-US" dirty="0"/>
            </a:br>
            <a:endParaRPr lang="en-US" dirty="0"/>
          </a:p>
        </p:txBody>
      </p:sp>
      <p:sp>
        <p:nvSpPr>
          <p:cNvPr id="5" name="Content Placeholder 4"/>
          <p:cNvSpPr>
            <a:spLocks noGrp="1"/>
          </p:cNvSpPr>
          <p:nvPr>
            <p:ph idx="1"/>
          </p:nvPr>
        </p:nvSpPr>
        <p:spPr>
          <a:xfrm>
            <a:off x="1104293" y="2479638"/>
            <a:ext cx="8946541" cy="4195481"/>
          </a:xfrm>
        </p:spPr>
        <p:txBody>
          <a:bodyPr/>
          <a:lstStyle/>
          <a:p>
            <a:r>
              <a:rPr lang="en-US" dirty="0"/>
              <a:t>HTN</a:t>
            </a:r>
          </a:p>
          <a:p>
            <a:r>
              <a:rPr lang="en-US" dirty="0"/>
              <a:t>DIABETES</a:t>
            </a:r>
          </a:p>
          <a:p>
            <a:r>
              <a:rPr lang="en-US" dirty="0"/>
              <a:t>HIGH LDL</a:t>
            </a:r>
          </a:p>
          <a:p>
            <a:r>
              <a:rPr lang="en-US" dirty="0"/>
              <a:t>LOW HDL</a:t>
            </a:r>
          </a:p>
          <a:p>
            <a:r>
              <a:rPr lang="en-US" dirty="0"/>
              <a:t>SMOKING</a:t>
            </a:r>
          </a:p>
          <a:p>
            <a:r>
              <a:rPr lang="en-US" dirty="0"/>
              <a:t>LACK OF PHYSICAL ACTIVITY</a:t>
            </a:r>
          </a:p>
          <a:p>
            <a:r>
              <a:rPr lang="en-US" dirty="0"/>
              <a:t>OLDER AGE</a:t>
            </a:r>
          </a:p>
        </p:txBody>
      </p:sp>
    </p:spTree>
    <p:extLst>
      <p:ext uri="{BB962C8B-B14F-4D97-AF65-F5344CB8AC3E}">
        <p14:creationId xmlns:p14="http://schemas.microsoft.com/office/powerpoint/2010/main" val="2235549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MELLITUS</a:t>
            </a:r>
          </a:p>
        </p:txBody>
      </p:sp>
      <p:sp>
        <p:nvSpPr>
          <p:cNvPr id="3" name="Text Placeholder 2"/>
          <p:cNvSpPr>
            <a:spLocks noGrp="1"/>
          </p:cNvSpPr>
          <p:nvPr>
            <p:ph type="body" idx="1"/>
          </p:nvPr>
        </p:nvSpPr>
        <p:spPr/>
        <p:txBody>
          <a:bodyPr/>
          <a:lstStyle/>
          <a:p>
            <a:r>
              <a:rPr lang="en-US" dirty="0"/>
              <a:t>HOW IT AFFECTS THE KIDNEYS</a:t>
            </a:r>
          </a:p>
        </p:txBody>
      </p:sp>
    </p:spTree>
    <p:extLst>
      <p:ext uri="{BB962C8B-B14F-4D97-AF65-F5344CB8AC3E}">
        <p14:creationId xmlns:p14="http://schemas.microsoft.com/office/powerpoint/2010/main" val="28454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IS THE LEADING CAUSE OF KIDNEY DISEASE</a:t>
            </a:r>
          </a:p>
        </p:txBody>
      </p:sp>
      <p:sp>
        <p:nvSpPr>
          <p:cNvPr id="5" name="Content Placeholder 4"/>
          <p:cNvSpPr>
            <a:spLocks noGrp="1"/>
          </p:cNvSpPr>
          <p:nvPr>
            <p:ph idx="1"/>
          </p:nvPr>
        </p:nvSpPr>
        <p:spPr/>
        <p:txBody>
          <a:bodyPr>
            <a:normAutofit fontScale="92500" lnSpcReduction="10000"/>
          </a:bodyPr>
          <a:lstStyle/>
          <a:p>
            <a:r>
              <a:rPr lang="en-US" dirty="0"/>
              <a:t>2013—LED TO MORE THAN 51,000 CASES OF KIDNEY FAILURE</a:t>
            </a:r>
          </a:p>
          <a:p>
            <a:r>
              <a:rPr lang="en-US" dirty="0"/>
              <a:t>247,000 PEOPLE LIVING WITH DIABETES CAUSED KIDNEY FAILURE</a:t>
            </a:r>
          </a:p>
          <a:p>
            <a:r>
              <a:rPr lang="en-US" dirty="0"/>
              <a:t>OVER 29 MILLION AMERICANS HAVE DIABETES</a:t>
            </a:r>
          </a:p>
          <a:p>
            <a:r>
              <a:rPr lang="en-US" dirty="0"/>
              <a:t>NEARLY 8.1 MILLION DON’T KNOW IT</a:t>
            </a:r>
          </a:p>
          <a:p>
            <a:r>
              <a:rPr lang="en-US" dirty="0"/>
              <a:t>MORE THAN 35% OF ALL PEOPLE AGE 20 OR OLDER WITH DM HAVE KIDNEY DISEASE</a:t>
            </a:r>
          </a:p>
          <a:p>
            <a:r>
              <a:rPr lang="en-US" dirty="0"/>
              <a:t>KIDNEY DAMAGE USUALLY OCCURS AFTER 15-25 YEARS OF LIVING WITH THE DISEASE</a:t>
            </a:r>
          </a:p>
        </p:txBody>
      </p:sp>
    </p:spTree>
    <p:extLst>
      <p:ext uri="{BB962C8B-B14F-4D97-AF65-F5344CB8AC3E}">
        <p14:creationId xmlns:p14="http://schemas.microsoft.com/office/powerpoint/2010/main" val="390027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DIABETES AFFECT THE KIDNEYS?</a:t>
            </a:r>
          </a:p>
        </p:txBody>
      </p:sp>
      <p:sp>
        <p:nvSpPr>
          <p:cNvPr id="3" name="Content Placeholder 2"/>
          <p:cNvSpPr>
            <a:spLocks noGrp="1"/>
          </p:cNvSpPr>
          <p:nvPr>
            <p:ph idx="1"/>
          </p:nvPr>
        </p:nvSpPr>
        <p:spPr/>
        <p:txBody>
          <a:bodyPr>
            <a:normAutofit fontScale="92500" lnSpcReduction="20000"/>
          </a:bodyPr>
          <a:lstStyle/>
          <a:p>
            <a:r>
              <a:rPr lang="en-US" dirty="0"/>
              <a:t>DIABETES CAN DAMAGE THIS SYSTEM.</a:t>
            </a:r>
          </a:p>
          <a:p>
            <a:r>
              <a:rPr lang="en-US" dirty="0"/>
              <a:t>HIGH LEVELS OF BLOOD SUGAR MAKE THE KIDNEYS FILTER TOO MUCH BLOOD. </a:t>
            </a:r>
          </a:p>
          <a:p>
            <a:r>
              <a:rPr lang="en-US" dirty="0"/>
              <a:t>ALL THIS EXTRA WORK IS HARD ON THE FILTERS.  </a:t>
            </a:r>
          </a:p>
          <a:p>
            <a:r>
              <a:rPr lang="en-US" dirty="0"/>
              <a:t>AFTER MANY YEARS, THEY START TO LEAK AND USEFUL PROTEIN IS LOST IN THE URINE</a:t>
            </a:r>
          </a:p>
          <a:p>
            <a:pPr lvl="1"/>
            <a:r>
              <a:rPr lang="en-US" dirty="0"/>
              <a:t>ALBUMIN</a:t>
            </a:r>
          </a:p>
          <a:p>
            <a:pPr lvl="1"/>
            <a:r>
              <a:rPr lang="en-US" dirty="0"/>
              <a:t>MICROALBUMINURIA</a:t>
            </a:r>
          </a:p>
          <a:p>
            <a:pPr lvl="1"/>
            <a:r>
              <a:rPr lang="en-US" dirty="0"/>
              <a:t>MACROALBUMURIA</a:t>
            </a:r>
          </a:p>
        </p:txBody>
      </p:sp>
    </p:spTree>
    <p:extLst>
      <p:ext uri="{BB962C8B-B14F-4D97-AF65-F5344CB8AC3E}">
        <p14:creationId xmlns:p14="http://schemas.microsoft.com/office/powerpoint/2010/main" val="13210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THIS AFFECT IV THERAPY?</a:t>
            </a:r>
          </a:p>
        </p:txBody>
      </p:sp>
      <p:sp>
        <p:nvSpPr>
          <p:cNvPr id="3" name="Content Placeholder 2"/>
          <p:cNvSpPr>
            <a:spLocks noGrp="1"/>
          </p:cNvSpPr>
          <p:nvPr>
            <p:ph idx="1"/>
          </p:nvPr>
        </p:nvSpPr>
        <p:spPr/>
        <p:txBody>
          <a:bodyPr/>
          <a:lstStyle/>
          <a:p>
            <a:r>
              <a:rPr lang="en-US" dirty="0"/>
              <a:t>MAY HAVE DIURETICS</a:t>
            </a:r>
          </a:p>
          <a:p>
            <a:r>
              <a:rPr lang="en-US" dirty="0"/>
              <a:t>ASSESSMENT</a:t>
            </a:r>
          </a:p>
          <a:p>
            <a:r>
              <a:rPr lang="en-US" dirty="0"/>
              <a:t>FLUID RESTRICTIONS?</a:t>
            </a:r>
          </a:p>
          <a:p>
            <a:r>
              <a:rPr lang="en-US" dirty="0"/>
              <a:t>SKIN CARE</a:t>
            </a:r>
          </a:p>
          <a:p>
            <a:r>
              <a:rPr lang="en-US"/>
              <a:t>CAREFUL I &amp; O</a:t>
            </a:r>
            <a:endParaRPr lang="en-US" dirty="0"/>
          </a:p>
        </p:txBody>
      </p:sp>
    </p:spTree>
    <p:extLst>
      <p:ext uri="{BB962C8B-B14F-4D97-AF65-F5344CB8AC3E}">
        <p14:creationId xmlns:p14="http://schemas.microsoft.com/office/powerpoint/2010/main" val="384538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FLUIDS…..</a:t>
            </a:r>
          </a:p>
        </p:txBody>
      </p:sp>
      <p:sp>
        <p:nvSpPr>
          <p:cNvPr id="3" name="Content Placeholder 2"/>
          <p:cNvSpPr>
            <a:spLocks noGrp="1"/>
          </p:cNvSpPr>
          <p:nvPr>
            <p:ph idx="1"/>
          </p:nvPr>
        </p:nvSpPr>
        <p:spPr/>
        <p:txBody>
          <a:bodyPr>
            <a:normAutofit/>
          </a:bodyPr>
          <a:lstStyle/>
          <a:p>
            <a:r>
              <a:rPr lang="en-US" dirty="0"/>
              <a:t>IT DOESN’T MATTER WHAT THE DISEASE PROCESS IS, THE BODY MUST HAVE THE PROPER AMOUNT OF FLUID TO WORK!</a:t>
            </a:r>
          </a:p>
          <a:p>
            <a:r>
              <a:rPr lang="en-US" dirty="0"/>
              <a:t>WHAT GOES IN, MUST COME OUT!</a:t>
            </a:r>
          </a:p>
          <a:p>
            <a:r>
              <a:rPr lang="en-US" dirty="0"/>
              <a:t>ARE REGULATED BY </a:t>
            </a:r>
          </a:p>
          <a:p>
            <a:pPr lvl="1"/>
            <a:r>
              <a:rPr lang="en-US" dirty="0"/>
              <a:t>FLUID INTAKE</a:t>
            </a:r>
          </a:p>
          <a:p>
            <a:pPr lvl="1"/>
            <a:r>
              <a:rPr lang="en-US" dirty="0"/>
              <a:t>HORMONAL CONTROLS</a:t>
            </a:r>
          </a:p>
          <a:p>
            <a:pPr lvl="1"/>
            <a:r>
              <a:rPr lang="en-US" dirty="0"/>
              <a:t>FLUID OUTPUT</a:t>
            </a:r>
          </a:p>
        </p:txBody>
      </p:sp>
    </p:spTree>
    <p:extLst>
      <p:ext uri="{BB962C8B-B14F-4D97-AF65-F5344CB8AC3E}">
        <p14:creationId xmlns:p14="http://schemas.microsoft.com/office/powerpoint/2010/main" val="115264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DIURETICS</a:t>
            </a:r>
          </a:p>
        </p:txBody>
      </p:sp>
      <p:sp>
        <p:nvSpPr>
          <p:cNvPr id="3" name="Content Placeholder 2"/>
          <p:cNvSpPr>
            <a:spLocks noGrp="1"/>
          </p:cNvSpPr>
          <p:nvPr>
            <p:ph idx="1"/>
          </p:nvPr>
        </p:nvSpPr>
        <p:spPr/>
        <p:txBody>
          <a:bodyPr/>
          <a:lstStyle/>
          <a:p>
            <a:r>
              <a:rPr lang="en-US" dirty="0"/>
              <a:t>MOST COMMONLY PRESCRIBED DRUGS IN THE U.S.</a:t>
            </a:r>
          </a:p>
          <a:p>
            <a:r>
              <a:rPr lang="en-US" dirty="0"/>
              <a:t>LOOP DIURETICS</a:t>
            </a:r>
          </a:p>
          <a:p>
            <a:pPr lvl="1"/>
            <a:r>
              <a:rPr lang="en-US" dirty="0"/>
              <a:t>FUROSEMIDE (LASIX)</a:t>
            </a:r>
          </a:p>
          <a:p>
            <a:pPr lvl="1"/>
            <a:r>
              <a:rPr lang="en-US" dirty="0"/>
              <a:t>BUMETANIDE (BUMEX)</a:t>
            </a:r>
          </a:p>
          <a:p>
            <a:pPr lvl="1"/>
            <a:r>
              <a:rPr lang="en-US" dirty="0"/>
              <a:t>WORK IN LOOP OF HENLE</a:t>
            </a:r>
          </a:p>
          <a:p>
            <a:pPr lvl="1"/>
            <a:r>
              <a:rPr lang="en-US" dirty="0"/>
              <a:t>THE PATIENT LOSES POTASSIUM</a:t>
            </a:r>
          </a:p>
        </p:txBody>
      </p:sp>
    </p:spTree>
    <p:extLst>
      <p:ext uri="{BB962C8B-B14F-4D97-AF65-F5344CB8AC3E}">
        <p14:creationId xmlns:p14="http://schemas.microsoft.com/office/powerpoint/2010/main" val="4164433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DIURETICS</a:t>
            </a:r>
          </a:p>
        </p:txBody>
      </p:sp>
      <p:sp>
        <p:nvSpPr>
          <p:cNvPr id="3" name="Content Placeholder 2"/>
          <p:cNvSpPr>
            <a:spLocks noGrp="1"/>
          </p:cNvSpPr>
          <p:nvPr>
            <p:ph idx="1"/>
          </p:nvPr>
        </p:nvSpPr>
        <p:spPr/>
        <p:txBody>
          <a:bodyPr/>
          <a:lstStyle/>
          <a:p>
            <a:r>
              <a:rPr lang="en-US" dirty="0"/>
              <a:t>THIAZIDE DIURETICS</a:t>
            </a:r>
          </a:p>
          <a:p>
            <a:pPr lvl="1"/>
            <a:r>
              <a:rPr lang="en-US" dirty="0"/>
              <a:t>SPIRONOLACTONE (ALDACTONE)</a:t>
            </a:r>
          </a:p>
          <a:p>
            <a:pPr lvl="1"/>
            <a:r>
              <a:rPr lang="en-US" dirty="0"/>
              <a:t>TREAT HYPERTENSION</a:t>
            </a:r>
          </a:p>
          <a:p>
            <a:pPr lvl="1"/>
            <a:r>
              <a:rPr lang="en-US" dirty="0"/>
              <a:t>WORK IN DISTAL CONVOLUTED TUBULE</a:t>
            </a:r>
          </a:p>
          <a:p>
            <a:pPr lvl="1"/>
            <a:r>
              <a:rPr lang="en-US" dirty="0"/>
              <a:t>SPARES POTASSIUM</a:t>
            </a:r>
          </a:p>
          <a:p>
            <a:pPr lvl="1"/>
            <a:endParaRPr lang="en-US" dirty="0"/>
          </a:p>
        </p:txBody>
      </p:sp>
    </p:spTree>
    <p:extLst>
      <p:ext uri="{BB962C8B-B14F-4D97-AF65-F5344CB8AC3E}">
        <p14:creationId xmlns:p14="http://schemas.microsoft.com/office/powerpoint/2010/main" val="4191784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GENERAL FLUID OVERLOAD</a:t>
            </a:r>
          </a:p>
          <a:p>
            <a:r>
              <a:rPr lang="en-US" dirty="0"/>
              <a:t>MONITOR POTASSIUM</a:t>
            </a:r>
          </a:p>
          <a:p>
            <a:r>
              <a:rPr lang="en-US" dirty="0"/>
              <a:t>MONITOR INTAKE AND OUTPUT</a:t>
            </a:r>
          </a:p>
          <a:p>
            <a:r>
              <a:rPr lang="en-US" dirty="0"/>
              <a:t>CONTROL THE IV CAREFULLY</a:t>
            </a:r>
          </a:p>
          <a:p>
            <a:r>
              <a:rPr lang="en-US" dirty="0"/>
              <a:t>PUMP IS PREFERRED</a:t>
            </a:r>
          </a:p>
          <a:p>
            <a:r>
              <a:rPr lang="en-US" dirty="0"/>
              <a:t>REMEMBER BASIC SAFETY IN TOILETING!</a:t>
            </a:r>
          </a:p>
          <a:p>
            <a:pPr lvl="1"/>
            <a:endParaRPr lang="en-US" dirty="0"/>
          </a:p>
          <a:p>
            <a:pPr lvl="1"/>
            <a:endParaRPr lang="en-US" dirty="0"/>
          </a:p>
        </p:txBody>
      </p:sp>
    </p:spTree>
    <p:extLst>
      <p:ext uri="{BB962C8B-B14F-4D97-AF65-F5344CB8AC3E}">
        <p14:creationId xmlns:p14="http://schemas.microsoft.com/office/powerpoint/2010/main" val="44137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r>
              <a:rPr lang="en-US" dirty="0"/>
              <a:t>THE IV AFFECTS MORE THAN OUR TIME IN MONITORING!</a:t>
            </a:r>
          </a:p>
          <a:p>
            <a:r>
              <a:rPr lang="en-US" dirty="0"/>
              <a:t>ASSESS YOUR PATIENT CAREFULLY</a:t>
            </a:r>
          </a:p>
          <a:p>
            <a:r>
              <a:rPr lang="en-US" dirty="0"/>
              <a:t>KNOW WHAT CHRONIC CONDITIONS HE/SHE HAS</a:t>
            </a:r>
          </a:p>
          <a:p>
            <a:r>
              <a:rPr lang="en-US" dirty="0"/>
              <a:t>ARE THE KIDNEYS IN WORKING ORDER?</a:t>
            </a:r>
          </a:p>
          <a:p>
            <a:r>
              <a:rPr lang="en-US" dirty="0"/>
              <a:t>ALWAYS DO AN ACCURATE INTAKE AND OUTPUT</a:t>
            </a:r>
          </a:p>
        </p:txBody>
      </p:sp>
    </p:spTree>
    <p:extLst>
      <p:ext uri="{BB962C8B-B14F-4D97-AF65-F5344CB8AC3E}">
        <p14:creationId xmlns:p14="http://schemas.microsoft.com/office/powerpoint/2010/main" val="351323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WHY IS FLUID BALANCE SO IMPORTANT?</a:t>
            </a:r>
          </a:p>
        </p:txBody>
      </p:sp>
      <p:sp>
        <p:nvSpPr>
          <p:cNvPr id="3" name="Content Placeholder 2"/>
          <p:cNvSpPr>
            <a:spLocks noGrp="1"/>
          </p:cNvSpPr>
          <p:nvPr>
            <p:ph idx="1"/>
          </p:nvPr>
        </p:nvSpPr>
        <p:spPr/>
        <p:txBody>
          <a:bodyPr/>
          <a:lstStyle/>
          <a:p>
            <a:pPr marL="0" indent="0">
              <a:buNone/>
            </a:pPr>
            <a:r>
              <a:rPr lang="en-US" dirty="0"/>
              <a:t>“FLUID BALANCE CAN ALTER WITH DISEASE AND ILLNESS SO IT’S IMPORTANT TO BE AWARE OF HOW MUCH FLUID IS IN THE BODY, TAKING STEPS SUCH AS MEASURING UREA AND ELECTROLYTE LEVELS”</a:t>
            </a:r>
          </a:p>
          <a:p>
            <a:pPr marL="0" indent="0">
              <a:buNone/>
            </a:pPr>
            <a:r>
              <a:rPr lang="en-US" dirty="0"/>
              <a:t>				GAIL P. MOONEY</a:t>
            </a:r>
          </a:p>
        </p:txBody>
      </p:sp>
    </p:spTree>
    <p:extLst>
      <p:ext uri="{BB962C8B-B14F-4D97-AF65-F5344CB8AC3E}">
        <p14:creationId xmlns:p14="http://schemas.microsoft.com/office/powerpoint/2010/main" val="200832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600" dirty="0"/>
              <a:t>HOW IMPORTANT IS IT?</a:t>
            </a:r>
          </a:p>
        </p:txBody>
      </p:sp>
    </p:spTree>
    <p:extLst>
      <p:ext uri="{BB962C8B-B14F-4D97-AF65-F5344CB8AC3E}">
        <p14:creationId xmlns:p14="http://schemas.microsoft.com/office/powerpoint/2010/main" val="236274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DIARRHEA</a:t>
            </a:r>
          </a:p>
        </p:txBody>
      </p:sp>
      <p:sp>
        <p:nvSpPr>
          <p:cNvPr id="3" name="Content Placeholder 2"/>
          <p:cNvSpPr>
            <a:spLocks noGrp="1"/>
          </p:cNvSpPr>
          <p:nvPr>
            <p:ph idx="1"/>
          </p:nvPr>
        </p:nvSpPr>
        <p:spPr/>
        <p:txBody>
          <a:bodyPr>
            <a:normAutofit fontScale="92500"/>
          </a:bodyPr>
          <a:lstStyle/>
          <a:p>
            <a:r>
              <a:rPr lang="en-US" dirty="0"/>
              <a:t>IT IS THE #7 OF THE TOP 10 CAUSES OF DEATH WORLDWIDE EACH YEAR</a:t>
            </a:r>
          </a:p>
          <a:p>
            <a:r>
              <a:rPr lang="en-US" dirty="0"/>
              <a:t>IT KILLS MORE PEOPLE THAN DIABETES, ROAD INJURIES, OR HYPERTENSIVE HEART DISEASE</a:t>
            </a:r>
          </a:p>
          <a:p>
            <a:r>
              <a:rPr lang="en-US" dirty="0"/>
              <a:t>WHY DOES IT KILL SO EFFECTIVELY?</a:t>
            </a:r>
          </a:p>
          <a:p>
            <a:r>
              <a:rPr lang="en-US" dirty="0"/>
              <a:t>BECAUSE IT DEPLETES THE VICTIM OF FLUID AND ELECTROLYTES</a:t>
            </a:r>
          </a:p>
          <a:p>
            <a:r>
              <a:rPr lang="en-US" dirty="0"/>
              <a:t>NEARLY EVERY BODY PROCESS USES FLUID!</a:t>
            </a:r>
          </a:p>
          <a:p>
            <a:endParaRPr lang="en-US" dirty="0"/>
          </a:p>
        </p:txBody>
      </p:sp>
    </p:spTree>
    <p:extLst>
      <p:ext uri="{BB962C8B-B14F-4D97-AF65-F5344CB8AC3E}">
        <p14:creationId xmlns:p14="http://schemas.microsoft.com/office/powerpoint/2010/main" val="335108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AND EASY TO MONITOR</a:t>
            </a:r>
          </a:p>
        </p:txBody>
      </p:sp>
      <p:sp>
        <p:nvSpPr>
          <p:cNvPr id="3" name="Content Placeholder 2"/>
          <p:cNvSpPr>
            <a:spLocks noGrp="1"/>
          </p:cNvSpPr>
          <p:nvPr>
            <p:ph idx="1"/>
          </p:nvPr>
        </p:nvSpPr>
        <p:spPr/>
        <p:txBody>
          <a:bodyPr>
            <a:normAutofit fontScale="92500" lnSpcReduction="20000"/>
          </a:bodyPr>
          <a:lstStyle/>
          <a:p>
            <a:r>
              <a:rPr lang="en-US" dirty="0"/>
              <a:t>HOW DO WE CHECK PATIENTS TO SEE IF THEY ARE RETAINING FLUID?</a:t>
            </a:r>
          </a:p>
          <a:p>
            <a:r>
              <a:rPr lang="en-US" dirty="0"/>
              <a:t>WE WEIGH THEM!!!</a:t>
            </a:r>
          </a:p>
          <a:p>
            <a:r>
              <a:rPr lang="en-US" dirty="0"/>
              <a:t>SIMPLE</a:t>
            </a:r>
          </a:p>
          <a:p>
            <a:r>
              <a:rPr lang="en-US" dirty="0"/>
              <a:t>EFFECTIVE</a:t>
            </a:r>
          </a:p>
          <a:p>
            <a:r>
              <a:rPr lang="en-US" dirty="0"/>
              <a:t>CHEAP!!!</a:t>
            </a:r>
          </a:p>
          <a:p>
            <a:r>
              <a:rPr lang="en-US" dirty="0"/>
              <a:t>AND EVEN IN 2016, WITH ALL KINDS OF TECHNOLOGY AVAILABLE TO US, THE MOST ACCURATE WAY TO KEEP TRACK OF BASIC FLUID LEVELS IN THE BODY IS TO WEIGH THE PATIENT</a:t>
            </a:r>
          </a:p>
        </p:txBody>
      </p:sp>
    </p:spTree>
    <p:extLst>
      <p:ext uri="{BB962C8B-B14F-4D97-AF65-F5344CB8AC3E}">
        <p14:creationId xmlns:p14="http://schemas.microsoft.com/office/powerpoint/2010/main" val="160651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REMINDER ABOUT DAILY WEIGHTS</a:t>
            </a:r>
          </a:p>
        </p:txBody>
      </p:sp>
      <p:sp>
        <p:nvSpPr>
          <p:cNvPr id="3" name="Content Placeholder 2"/>
          <p:cNvSpPr>
            <a:spLocks noGrp="1"/>
          </p:cNvSpPr>
          <p:nvPr>
            <p:ph idx="1"/>
          </p:nvPr>
        </p:nvSpPr>
        <p:spPr/>
        <p:txBody>
          <a:bodyPr/>
          <a:lstStyle/>
          <a:p>
            <a:r>
              <a:rPr lang="en-US" dirty="0"/>
              <a:t>SAME TIME OF DAY</a:t>
            </a:r>
          </a:p>
          <a:p>
            <a:r>
              <a:rPr lang="en-US" dirty="0"/>
              <a:t>SAME SCALE</a:t>
            </a:r>
          </a:p>
          <a:p>
            <a:r>
              <a:rPr lang="en-US" dirty="0"/>
              <a:t>SAME AMOUNT OF CLOTHING</a:t>
            </a:r>
          </a:p>
          <a:p>
            <a:r>
              <a:rPr lang="en-US" dirty="0"/>
              <a:t>AFTER VOIDING</a:t>
            </a:r>
          </a:p>
          <a:p>
            <a:r>
              <a:rPr lang="en-US" dirty="0"/>
              <a:t>2.2 LBS=1 KG=1000ML OF FLUID</a:t>
            </a:r>
          </a:p>
        </p:txBody>
      </p:sp>
    </p:spTree>
    <p:extLst>
      <p:ext uri="{BB962C8B-B14F-4D97-AF65-F5344CB8AC3E}">
        <p14:creationId xmlns:p14="http://schemas.microsoft.com/office/powerpoint/2010/main" val="10196634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448</TotalTime>
  <Words>1725</Words>
  <Application>Microsoft Office PowerPoint</Application>
  <PresentationFormat>Widescreen</PresentationFormat>
  <Paragraphs>316</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Garamond</vt:lpstr>
      <vt:lpstr>Organic</vt:lpstr>
      <vt:lpstr>CHRONIC CONDITIONS</vt:lpstr>
      <vt:lpstr>ISN’T AN IV JUST A ROUTINE THING?</vt:lpstr>
      <vt:lpstr>NO MAN IS AN ISLAND…</vt:lpstr>
      <vt:lpstr>BODY FLUIDS…..</vt:lpstr>
      <vt:lpstr>SO WHY IS FLUID BALANCE SO IMPORTANT?</vt:lpstr>
      <vt:lpstr>PowerPoint Presentation</vt:lpstr>
      <vt:lpstr>CONSIDER DIARRHEA</vt:lpstr>
      <vt:lpstr>IMPORTANT AND EASY TO MONITOR</vt:lpstr>
      <vt:lpstr>A REMINDER ABOUT DAILY WEIGHTS</vt:lpstr>
      <vt:lpstr>HYPOVOLEMIA AND HYPERVOLEMIA REVISITED</vt:lpstr>
      <vt:lpstr>NORMAL/IDEAL VALUES</vt:lpstr>
      <vt:lpstr>FACTORS THAT CAN CAUSE LOSS AND GAIN</vt:lpstr>
      <vt:lpstr>RECORDING FLUID BALANCE</vt:lpstr>
      <vt:lpstr>OBSERVATIONS RELATED TO FLUID BALANCE</vt:lpstr>
      <vt:lpstr>LABS TO MONITOR</vt:lpstr>
      <vt:lpstr>FLUID IMBALANCE LABS</vt:lpstr>
      <vt:lpstr>SO FAR, WE’VE CONSIDERED…</vt:lpstr>
      <vt:lpstr>AND THE #1 ORGAN IS…..</vt:lpstr>
      <vt:lpstr>THE HEALTHY KIDNEY:</vt:lpstr>
      <vt:lpstr>ALL FLUID ROADS LEAD TO THE KIDNEY</vt:lpstr>
      <vt:lpstr>DID YOU KNOW?</vt:lpstr>
      <vt:lpstr>DID YOU KNOW?</vt:lpstr>
      <vt:lpstr>DID YOU KNOW?</vt:lpstr>
      <vt:lpstr>WHY ARE THE KIDNEYS SO EASILY DAMAGED?</vt:lpstr>
      <vt:lpstr>DAMAGED KIDNEY ARTERIES AND DAMAGED KIDNEYS…</vt:lpstr>
      <vt:lpstr>GENERAL SIGNS AND SYMPTOMS OF KIDNEY DISEASE</vt:lpstr>
      <vt:lpstr>HIGH BLOOD PRESSURE</vt:lpstr>
      <vt:lpstr>2ND LEADING CAUSE OF KIDNEY DISEASE</vt:lpstr>
      <vt:lpstr>HOW DOES HIGH BLOOD PRESSURE AFFECT THE KIDNEYS?</vt:lpstr>
      <vt:lpstr>IT GOES LIKE THIS…</vt:lpstr>
      <vt:lpstr>ANY PARTICULAR SYMPTOMS?</vt:lpstr>
      <vt:lpstr>CARDIOVASCULAR DISEASE</vt:lpstr>
      <vt:lpstr>IS THE NUMBER ONE KILLER OF PEOPLE WITH CHRONIC KIDNEY DISEASE</vt:lpstr>
      <vt:lpstr>HOW DOES CARDIOVASCULAR DISEASE AFFECT THE KIDNEYS?</vt:lpstr>
      <vt:lpstr>CARDIAC DISEASE AND RENAL DISEASE HAVE SOME RISK FACTORS IN COMMON: </vt:lpstr>
      <vt:lpstr>DIABETES MELLITUS</vt:lpstr>
      <vt:lpstr>IS THE LEADING CAUSE OF KIDNEY DISEASE</vt:lpstr>
      <vt:lpstr>HOW DOES DIABETES AFFECT THE KIDNEYS?</vt:lpstr>
      <vt:lpstr>HOW DOES THIS AFFECT IV THERAPY?</vt:lpstr>
      <vt:lpstr>DIURETICS</vt:lpstr>
      <vt:lpstr>DIURETICS</vt:lpstr>
      <vt:lpstr>ASSESSMENT</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dc:creator>
  <cp:lastModifiedBy>April</cp:lastModifiedBy>
  <cp:revision>27</cp:revision>
  <dcterms:created xsi:type="dcterms:W3CDTF">2016-04-09T17:02:30Z</dcterms:created>
  <dcterms:modified xsi:type="dcterms:W3CDTF">2022-01-14T21:14:41Z</dcterms:modified>
</cp:coreProperties>
</file>