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62" r:id="rId9"/>
    <p:sldId id="263" r:id="rId10"/>
    <p:sldId id="264" r:id="rId11"/>
    <p:sldId id="294" r:id="rId12"/>
    <p:sldId id="265" r:id="rId13"/>
    <p:sldId id="266" r:id="rId14"/>
    <p:sldId id="299" r:id="rId15"/>
    <p:sldId id="267" r:id="rId16"/>
    <p:sldId id="295" r:id="rId17"/>
    <p:sldId id="268" r:id="rId18"/>
    <p:sldId id="297" r:id="rId19"/>
    <p:sldId id="269" r:id="rId20"/>
    <p:sldId id="270" r:id="rId21"/>
    <p:sldId id="271" r:id="rId22"/>
    <p:sldId id="284" r:id="rId23"/>
    <p:sldId id="296" r:id="rId24"/>
    <p:sldId id="272" r:id="rId25"/>
    <p:sldId id="298" r:id="rId26"/>
    <p:sldId id="285" r:id="rId27"/>
    <p:sldId id="275" r:id="rId28"/>
    <p:sldId id="276" r:id="rId29"/>
    <p:sldId id="277" r:id="rId30"/>
    <p:sldId id="281" r:id="rId31"/>
    <p:sldId id="278" r:id="rId32"/>
    <p:sldId id="282" r:id="rId33"/>
    <p:sldId id="279" r:id="rId34"/>
    <p:sldId id="286" r:id="rId35"/>
    <p:sldId id="280" r:id="rId36"/>
    <p:sldId id="287" r:id="rId37"/>
    <p:sldId id="288" r:id="rId38"/>
    <p:sldId id="273" r:id="rId39"/>
    <p:sldId id="274" r:id="rId40"/>
    <p:sldId id="283" r:id="rId41"/>
    <p:sldId id="289" r:id="rId42"/>
    <p:sldId id="290" r:id="rId43"/>
    <p:sldId id="291" r:id="rId44"/>
    <p:sldId id="301" r:id="rId45"/>
    <p:sldId id="2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0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3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4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0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0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5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5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8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7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C612C-F4FA-4587-8AE7-C5F7E9517F2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A369D-A978-435D-8CC5-BA094EF4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3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 OUTSIDE THE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IV THERAPY IN NON-TRADITIONAL SETTINGS</a:t>
            </a:r>
          </a:p>
          <a:p>
            <a:r>
              <a:rPr lang="en-US" dirty="0"/>
              <a:t>THE RISE OF THE AMBULATORY HYDRATION CLINIC</a:t>
            </a:r>
          </a:p>
        </p:txBody>
      </p:sp>
    </p:spTree>
    <p:extLst>
      <p:ext uri="{BB962C8B-B14F-4D97-AF65-F5344CB8AC3E}">
        <p14:creationId xmlns:p14="http://schemas.microsoft.com/office/powerpoint/2010/main" val="154614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SPA-TYPE AMBULATORY/PROPRIETARY CLINICS TREAT….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HANGOVERS</a:t>
            </a:r>
          </a:p>
          <a:p>
            <a:r>
              <a:rPr lang="en-US" dirty="0"/>
              <a:t>FLU</a:t>
            </a:r>
          </a:p>
          <a:p>
            <a:r>
              <a:rPr lang="en-US" dirty="0"/>
              <a:t>SIMPLE HYDRATION</a:t>
            </a:r>
          </a:p>
          <a:p>
            <a:r>
              <a:rPr lang="en-US" dirty="0"/>
              <a:t>VITAMINS</a:t>
            </a:r>
          </a:p>
          <a:p>
            <a:r>
              <a:rPr lang="en-US" dirty="0"/>
              <a:t>MINERALS</a:t>
            </a:r>
          </a:p>
          <a:p>
            <a:r>
              <a:rPr lang="en-US" dirty="0"/>
              <a:t>ATHLETES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ENERGY</a:t>
            </a:r>
          </a:p>
          <a:p>
            <a:r>
              <a:rPr lang="en-US" dirty="0"/>
              <a:t>ENHANCE BEAUTY</a:t>
            </a:r>
          </a:p>
          <a:p>
            <a:r>
              <a:rPr lang="en-US" dirty="0"/>
              <a:t>ANTIOXIDANT THERAPY</a:t>
            </a:r>
          </a:p>
          <a:p>
            <a:r>
              <a:rPr lang="en-US" dirty="0"/>
              <a:t>CLEANSES</a:t>
            </a:r>
          </a:p>
          <a:p>
            <a:r>
              <a:rPr lang="en-US" dirty="0"/>
              <a:t>JET LAG</a:t>
            </a:r>
          </a:p>
          <a:p>
            <a:r>
              <a:rPr lang="en-US" dirty="0"/>
              <a:t>ANTI-AGING</a:t>
            </a:r>
          </a:p>
          <a:p>
            <a:r>
              <a:rPr lang="en-US" dirty="0"/>
              <a:t>“JUST BECAUSE”</a:t>
            </a:r>
          </a:p>
        </p:txBody>
      </p:sp>
    </p:spTree>
    <p:extLst>
      <p:ext uri="{BB962C8B-B14F-4D97-AF65-F5344CB8AC3E}">
        <p14:creationId xmlns:p14="http://schemas.microsoft.com/office/powerpoint/2010/main" val="359604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40" y="1586705"/>
            <a:ext cx="7476259" cy="37381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74" y="982132"/>
            <a:ext cx="10109789" cy="50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GIVE…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LACTATED RINGERS</a:t>
            </a:r>
          </a:p>
          <a:p>
            <a:r>
              <a:rPr lang="en-US" dirty="0"/>
              <a:t>NORMAL SALINE</a:t>
            </a:r>
          </a:p>
          <a:p>
            <a:r>
              <a:rPr lang="en-US" dirty="0"/>
              <a:t>TORADOL</a:t>
            </a:r>
          </a:p>
          <a:p>
            <a:r>
              <a:rPr lang="en-US" dirty="0"/>
              <a:t>ZOFRAN</a:t>
            </a:r>
          </a:p>
          <a:p>
            <a:r>
              <a:rPr lang="en-US" dirty="0"/>
              <a:t>DEXTROSE</a:t>
            </a:r>
          </a:p>
          <a:p>
            <a:r>
              <a:rPr lang="en-US" dirty="0"/>
              <a:t>B12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AMINO ACIDS</a:t>
            </a:r>
          </a:p>
          <a:p>
            <a:r>
              <a:rPr lang="en-US" dirty="0"/>
              <a:t>VITAMIN C</a:t>
            </a:r>
          </a:p>
          <a:p>
            <a:r>
              <a:rPr lang="en-US" dirty="0"/>
              <a:t>ANTI-HEARTBURN</a:t>
            </a:r>
          </a:p>
          <a:p>
            <a:r>
              <a:rPr lang="en-US" dirty="0"/>
              <a:t>AND OTHERS</a:t>
            </a:r>
          </a:p>
          <a:p>
            <a:r>
              <a:rPr lang="en-US" dirty="0"/>
              <a:t>ALSO INJECTIONS</a:t>
            </a:r>
          </a:p>
          <a:p>
            <a:r>
              <a:rPr lang="en-US" dirty="0"/>
              <a:t>HCG DIET THERAPY</a:t>
            </a:r>
          </a:p>
        </p:txBody>
      </p:sp>
    </p:spTree>
    <p:extLst>
      <p:ext uri="{BB962C8B-B14F-4D97-AF65-F5344CB8AC3E}">
        <p14:creationId xmlns:p14="http://schemas.microsoft.com/office/powerpoint/2010/main" val="143982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BUSINESSES—THESE ARE “IV STORES”</a:t>
            </a:r>
          </a:p>
          <a:p>
            <a:r>
              <a:rPr lang="en-US" dirty="0"/>
              <a:t>THE STAFF CONSISTS OF A PHYSICIAN</a:t>
            </a:r>
          </a:p>
          <a:p>
            <a:pPr lvl="1"/>
            <a:r>
              <a:rPr lang="en-US" dirty="0"/>
              <a:t>WHO ORDERS THE INFUSION AND ITS CONTENTS</a:t>
            </a:r>
          </a:p>
          <a:p>
            <a:r>
              <a:rPr lang="en-US" dirty="0"/>
              <a:t>NURSES, NURSE PRACTITIONER’S, EMT’S OR UNLICENSED PERSONNEL</a:t>
            </a:r>
          </a:p>
          <a:p>
            <a:pPr lvl="1"/>
            <a:r>
              <a:rPr lang="en-US" dirty="0"/>
              <a:t>THEY START THE DRIPS</a:t>
            </a:r>
          </a:p>
          <a:p>
            <a:pPr lvl="1"/>
            <a:r>
              <a:rPr lang="en-US" dirty="0"/>
              <a:t>THEY MONITOR THE CLIENTS</a:t>
            </a:r>
          </a:p>
        </p:txBody>
      </p:sp>
    </p:spTree>
    <p:extLst>
      <p:ext uri="{BB962C8B-B14F-4D97-AF65-F5344CB8AC3E}">
        <p14:creationId xmlns:p14="http://schemas.microsoft.com/office/powerpoint/2010/main" val="287013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HYDRATE THE BODY</a:t>
            </a:r>
          </a:p>
          <a:p>
            <a:r>
              <a:rPr lang="en-US" dirty="0"/>
              <a:t>GET RID OF HANGOVERS</a:t>
            </a:r>
          </a:p>
          <a:p>
            <a:r>
              <a:rPr lang="en-US" dirty="0"/>
              <a:t>REMOVE TOXINS WHILE BOOSTING IMMUNITY </a:t>
            </a:r>
          </a:p>
          <a:p>
            <a:r>
              <a:rPr lang="en-US" dirty="0"/>
              <a:t>IMPROVING YOUR HAIR, SKIN AND NAILS</a:t>
            </a:r>
          </a:p>
          <a:p>
            <a:r>
              <a:rPr lang="en-US" dirty="0"/>
              <a:t>PRODUCE COLLAGEN</a:t>
            </a:r>
          </a:p>
          <a:p>
            <a:r>
              <a:rPr lang="en-US" dirty="0"/>
              <a:t>REDUCE WRINKLES</a:t>
            </a:r>
          </a:p>
          <a:p>
            <a:r>
              <a:rPr lang="en-US" dirty="0"/>
              <a:t>FEEL BETTER QUICKER</a:t>
            </a:r>
          </a:p>
        </p:txBody>
      </p:sp>
    </p:spTree>
    <p:extLst>
      <p:ext uri="{BB962C8B-B14F-4D97-AF65-F5344CB8AC3E}">
        <p14:creationId xmlns:p14="http://schemas.microsoft.com/office/powerpoint/2010/main" val="415682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SETTINGS…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BUS (!)</a:t>
            </a:r>
          </a:p>
          <a:p>
            <a:r>
              <a:rPr lang="en-US" dirty="0"/>
              <a:t>HANGOVER HEAVEN IN LOS VEGAS</a:t>
            </a:r>
          </a:p>
          <a:p>
            <a:r>
              <a:rPr lang="en-US" dirty="0"/>
              <a:t>REVIVE AND REVIVEME</a:t>
            </a:r>
          </a:p>
          <a:p>
            <a:r>
              <a:rPr lang="en-US" dirty="0"/>
              <a:t>REMEDY ROOM</a:t>
            </a:r>
          </a:p>
          <a:p>
            <a:r>
              <a:rPr lang="en-US" dirty="0"/>
              <a:t>VIDA FLO</a:t>
            </a:r>
          </a:p>
          <a:p>
            <a:r>
              <a:rPr lang="en-US" dirty="0"/>
              <a:t>SPA-LIKE CLINICS</a:t>
            </a:r>
          </a:p>
          <a:p>
            <a:r>
              <a:rPr lang="en-US" dirty="0"/>
              <a:t>WALK-INS OFF THE STREET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99872"/>
            <a:ext cx="3903518" cy="25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" y="627061"/>
            <a:ext cx="4976812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06" y="22711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WHY?!?!?!?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BY-PASSES THE ER</a:t>
            </a:r>
          </a:p>
          <a:p>
            <a:r>
              <a:rPr lang="en-US" dirty="0"/>
              <a:t>GIVES THE CONSUMER CHOICES</a:t>
            </a:r>
          </a:p>
          <a:p>
            <a:r>
              <a:rPr lang="en-US" dirty="0"/>
              <a:t>GREAT FOR THE UNINSURED </a:t>
            </a:r>
          </a:p>
          <a:p>
            <a:r>
              <a:rPr lang="en-US" dirty="0"/>
              <a:t>GREAT FOR THOSE WITHOUT HEALTH CARE ACCESS</a:t>
            </a:r>
          </a:p>
          <a:p>
            <a:r>
              <a:rPr lang="en-US" dirty="0"/>
              <a:t>RELATIVELY INEXPENSIVE</a:t>
            </a:r>
          </a:p>
          <a:p>
            <a:pPr lvl="1"/>
            <a:r>
              <a:rPr lang="en-US" dirty="0"/>
              <a:t>WHEN COMPARED TO AN ER VISIT</a:t>
            </a:r>
          </a:p>
          <a:p>
            <a:r>
              <a:rPr lang="en-US" dirty="0"/>
              <a:t>WILL ACCEPT CASH</a:t>
            </a:r>
          </a:p>
          <a:p>
            <a:r>
              <a:rPr lang="en-US" dirty="0"/>
              <a:t>ANONYMOUS</a:t>
            </a:r>
          </a:p>
        </p:txBody>
      </p:sp>
    </p:spTree>
    <p:extLst>
      <p:ext uri="{BB962C8B-B14F-4D97-AF65-F5344CB8AC3E}">
        <p14:creationId xmlns:p14="http://schemas.microsoft.com/office/powerpoint/2010/main" val="68556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6491" y="5961109"/>
            <a:ext cx="59168" cy="50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91" y="702288"/>
            <a:ext cx="6690013" cy="56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HAVE FLU, VOMITING, A HANGOVER, DIARRHEA, ETC., YOU CAN COME IN AND GET SOME FLUIDS</a:t>
            </a:r>
          </a:p>
          <a:p>
            <a:r>
              <a:rPr lang="en-US" dirty="0"/>
              <a:t>PATIENTS OFTEN FEEL BAD, BUT NOT BAD ENOUGH FOR AN ER VISIT</a:t>
            </a:r>
          </a:p>
          <a:p>
            <a:r>
              <a:rPr lang="en-US" dirty="0"/>
              <a:t>IT REHYDRATES QUICKLY, THUS MAKING THE PATIENT MORE PRODUCTIVE MORE QUICKLY</a:t>
            </a:r>
          </a:p>
          <a:p>
            <a:r>
              <a:rPr lang="en-US" dirty="0"/>
              <a:t>GIVES THE PATIENT MORE CHOICE IN HEALTH CARE OPTIONS</a:t>
            </a:r>
          </a:p>
          <a:p>
            <a:r>
              <a:rPr lang="en-US" dirty="0"/>
              <a:t>WAIT TIMES AND TREATMENT TIMES ARE SHORT</a:t>
            </a:r>
          </a:p>
        </p:txBody>
      </p:sp>
    </p:spTree>
    <p:extLst>
      <p:ext uri="{BB962C8B-B14F-4D97-AF65-F5344CB8AC3E}">
        <p14:creationId xmlns:p14="http://schemas.microsoft.com/office/powerpoint/2010/main" val="413795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 THE 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IV’S WERE ONLY GIVEN IN HOSPITALS</a:t>
            </a:r>
          </a:p>
          <a:p>
            <a:r>
              <a:rPr lang="en-US" dirty="0"/>
              <a:t>DURING TIMES OF WAR, THEY WERE GIVEN ON THE BATTLEFIELD OR IN MILITARY FIELD HOSPITALS</a:t>
            </a:r>
          </a:p>
          <a:p>
            <a:r>
              <a:rPr lang="en-US" dirty="0"/>
              <a:t>COULD ALSO BE GIVEN IN AMBULANCES—PRE HOSPITAL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96" y="811740"/>
            <a:ext cx="285750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5" y="4807897"/>
            <a:ext cx="1785504" cy="1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9E-18 2.59259E-6 L 0.70886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CLIENT WALKS IN TO A HYDRATION CLINIC…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EXPLAINS THE S/S THE CLIENT HAS BEEN HAVING</a:t>
            </a:r>
          </a:p>
          <a:p>
            <a:pPr lvl="1"/>
            <a:r>
              <a:rPr lang="en-US" dirty="0"/>
              <a:t>H/A, DRY MUTH, NAUSEA, VOMITING, INABILITY TO SLEEP, ETC..</a:t>
            </a:r>
          </a:p>
          <a:p>
            <a:r>
              <a:rPr lang="en-US" dirty="0"/>
              <a:t>DESCRIBES THE BENEFITS THE CLIENT WISHES TO ACHIEVE</a:t>
            </a:r>
          </a:p>
          <a:p>
            <a:r>
              <a:rPr lang="en-US" dirty="0"/>
              <a:t>A BRIEF HEALTH HISTORY IS TAKEN WITH EMPHASIS ON CHRONIC CONDITIONS, PAST SURGERIES AND ALLERGIES</a:t>
            </a:r>
          </a:p>
          <a:p>
            <a:r>
              <a:rPr lang="en-US" dirty="0"/>
              <a:t>VITAL SIGNS ARE TAKEN</a:t>
            </a:r>
          </a:p>
          <a:p>
            <a:r>
              <a:rPr lang="en-US" dirty="0"/>
              <a:t>MANY WILL QUESTION HOW MAY TIMES A DAY THE PATIENT URINATES AND WHAT COLOR THE URINE IS</a:t>
            </a:r>
          </a:p>
        </p:txBody>
      </p:sp>
    </p:spTree>
    <p:extLst>
      <p:ext uri="{BB962C8B-B14F-4D97-AF65-F5344CB8AC3E}">
        <p14:creationId xmlns:p14="http://schemas.microsoft.com/office/powerpoint/2010/main" val="336341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THE CLIENT HAS A SERIOUS CONDITION…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WILL NOT TREAT CLIENTS WITH A SERIOUS CHRONIC HEALTH CONDITION</a:t>
            </a:r>
          </a:p>
          <a:p>
            <a:r>
              <a:rPr lang="en-US" dirty="0"/>
              <a:t>ELDERLY, OBESE, DIABETICS, CIRCULATORY OR RENAL DISORDERS </a:t>
            </a:r>
          </a:p>
          <a:p>
            <a:r>
              <a:rPr lang="en-US" dirty="0"/>
              <a:t>SOME ARE REFERRED TO THE ER</a:t>
            </a:r>
          </a:p>
          <a:p>
            <a:pPr lvl="1"/>
            <a:r>
              <a:rPr lang="en-US" dirty="0"/>
              <a:t>SERIOUS CONDITIONS THAT REQUIRE IMMEDIATE ATTENTION</a:t>
            </a:r>
          </a:p>
          <a:p>
            <a:pPr lvl="1"/>
            <a:r>
              <a:rPr lang="en-US" dirty="0"/>
              <a:t>FOR EXAMPLE:  IS IT INTESTINAL FLU OR APPENDICITIS?</a:t>
            </a:r>
          </a:p>
        </p:txBody>
      </p:sp>
    </p:spTree>
    <p:extLst>
      <p:ext uri="{BB962C8B-B14F-4D97-AF65-F5344CB8AC3E}">
        <p14:creationId xmlns:p14="http://schemas.microsoft.com/office/powerpoint/2010/main" val="38421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COLD AND/OR FLU</a:t>
            </a:r>
          </a:p>
          <a:p>
            <a:pPr lvl="1"/>
            <a:r>
              <a:rPr lang="en-US" dirty="0"/>
              <a:t>LR</a:t>
            </a:r>
          </a:p>
          <a:p>
            <a:pPr lvl="1"/>
            <a:r>
              <a:rPr lang="en-US" dirty="0"/>
              <a:t>VIT. C AND B COMPLEX</a:t>
            </a:r>
          </a:p>
          <a:p>
            <a:r>
              <a:rPr lang="en-US" dirty="0"/>
              <a:t>HANGOVER</a:t>
            </a:r>
          </a:p>
          <a:p>
            <a:pPr lvl="1"/>
            <a:r>
              <a:rPr lang="en-US" dirty="0"/>
              <a:t>RL PLUS TORADOL, ZOFRAN</a:t>
            </a:r>
          </a:p>
          <a:p>
            <a:r>
              <a:rPr lang="en-US" dirty="0"/>
              <a:t>ENERGY BOOST</a:t>
            </a:r>
          </a:p>
          <a:p>
            <a:pPr lvl="1"/>
            <a:r>
              <a:rPr lang="en-US" dirty="0"/>
              <a:t>B VITAMIN COMPLEX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36" y="2556932"/>
            <a:ext cx="5626244" cy="35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8711"/>
          <a:stretch/>
        </p:blipFill>
        <p:spPr>
          <a:xfrm>
            <a:off x="2493818" y="1049482"/>
            <a:ext cx="7356763" cy="4914900"/>
          </a:xfrm>
        </p:spPr>
      </p:pic>
    </p:spTree>
    <p:extLst>
      <p:ext uri="{BB962C8B-B14F-4D97-AF65-F5344CB8AC3E}">
        <p14:creationId xmlns:p14="http://schemas.microsoft.com/office/powerpoint/2010/main" val="2079635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PATIENT IS LED TO A TREATMENT AREA WHERE THE IV IS INSERTED</a:t>
            </a:r>
          </a:p>
          <a:p>
            <a:r>
              <a:rPr lang="en-US" dirty="0"/>
              <a:t>THIS MAY BE THE MD, THE NURSE, OR AN UNLICENSED PERSON CERTIFIED BY THE MD OVER THE CLINIC</a:t>
            </a:r>
          </a:p>
          <a:p>
            <a:r>
              <a:rPr lang="en-US" dirty="0"/>
              <a:t>THE PATIENT THEN GOES TO A LOUNGE WHERE HE/SHE MAY:</a:t>
            </a:r>
          </a:p>
          <a:p>
            <a:pPr lvl="1"/>
            <a:r>
              <a:rPr lang="en-US" dirty="0"/>
              <a:t>LIE DOWN IN A DIMLY-LIT AREA</a:t>
            </a:r>
          </a:p>
          <a:p>
            <a:pPr lvl="1"/>
            <a:r>
              <a:rPr lang="en-US" dirty="0"/>
              <a:t>UTILIZE THE FREE WI-FI IF THEY WANT TO WORK</a:t>
            </a:r>
          </a:p>
          <a:p>
            <a:pPr lvl="1"/>
            <a:r>
              <a:rPr lang="en-US" dirty="0"/>
              <a:t>GO TO A LIVING ROOM WHERE THEY CAN TALK WITH OTHERS AND WATCH TV OR MOVIES</a:t>
            </a:r>
          </a:p>
          <a:p>
            <a:pPr lvl="1"/>
            <a:r>
              <a:rPr lang="en-US" dirty="0"/>
              <a:t>SOME HAVE VIP AREAS FOR PROFESSIONAL ATHLETES, CELEBRITIES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12" y="507278"/>
            <a:ext cx="4976812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2" y="3304310"/>
            <a:ext cx="3857792" cy="297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57" y="4216400"/>
            <a:ext cx="5068349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4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IV RUNS ITS COURSE</a:t>
            </a:r>
          </a:p>
          <a:p>
            <a:r>
              <a:rPr lang="en-US" dirty="0"/>
              <a:t>PATIENTS REPORT FEELING BETTER AND RESUME THEIR DAILY ACTIVITIES</a:t>
            </a:r>
          </a:p>
          <a:p>
            <a:r>
              <a:rPr lang="en-US" dirty="0"/>
              <a:t>REVIEW SITES LIKE YELP ARE FULL OF GLOWING REVIEWS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9" y="4432301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F.A.Q’s.</a:t>
            </a:r>
            <a:br>
              <a:rPr lang="en-US" dirty="0"/>
            </a:br>
            <a:r>
              <a:rPr lang="en-US" dirty="0"/>
              <a:t>(FROM ONE CLINIC’S WEBSITE)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LONG DOES IT TAKE FOR AN IV?</a:t>
            </a:r>
          </a:p>
          <a:p>
            <a:pPr lvl="1"/>
            <a:r>
              <a:rPr lang="en-US" dirty="0"/>
              <a:t>30-45 MINUTES FROM START TO FINISH</a:t>
            </a:r>
          </a:p>
          <a:p>
            <a:pPr lvl="1"/>
            <a:r>
              <a:rPr lang="en-US" dirty="0"/>
              <a:t>EXTRA THERAPIES WILL TAKE EXTRA TIME</a:t>
            </a:r>
          </a:p>
          <a:p>
            <a:r>
              <a:rPr lang="en-US" dirty="0"/>
              <a:t>HOW MUCH DOES AN IV COST?</a:t>
            </a:r>
          </a:p>
          <a:p>
            <a:pPr lvl="1"/>
            <a:r>
              <a:rPr lang="en-US" dirty="0"/>
              <a:t>ANYWHERE FROM $70.00 ON UP</a:t>
            </a:r>
          </a:p>
          <a:p>
            <a:pPr lvl="1"/>
            <a:r>
              <a:rPr lang="en-US" dirty="0"/>
              <a:t>DEPENDS ON ADDITIVES</a:t>
            </a:r>
          </a:p>
          <a:p>
            <a:r>
              <a:rPr lang="en-US" dirty="0"/>
              <a:t>WHO CAN GET AN IV?</a:t>
            </a:r>
          </a:p>
          <a:p>
            <a:pPr lvl="1"/>
            <a:r>
              <a:rPr lang="en-US" b="1" i="1" dirty="0"/>
              <a:t>ALMOST</a:t>
            </a:r>
            <a:r>
              <a:rPr lang="en-US" dirty="0"/>
              <a:t> EVERYONE OVER 18</a:t>
            </a:r>
          </a:p>
          <a:p>
            <a:pPr lvl="1"/>
            <a:r>
              <a:rPr lang="en-US" dirty="0"/>
              <a:t>YES, PREGNANT AND BREAST-FEEDING WOMEN CAN BE TREATED AS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813" y="23951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1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DO IV’S WORK?</a:t>
            </a:r>
          </a:p>
          <a:p>
            <a:pPr lvl="1"/>
            <a:r>
              <a:rPr lang="en-US" dirty="0"/>
              <a:t>REPLENISH FLUIDS, ELECTROLYTES, VITAMINS</a:t>
            </a:r>
          </a:p>
          <a:p>
            <a:pPr lvl="1"/>
            <a:r>
              <a:rPr lang="en-US" dirty="0"/>
              <a:t>BY-PASSES GI TRACT, PROVIDING INSTANT ABSORPTION</a:t>
            </a:r>
          </a:p>
          <a:p>
            <a:r>
              <a:rPr lang="en-US" dirty="0"/>
              <a:t>WHAT IS IN THE IV?</a:t>
            </a:r>
          </a:p>
          <a:p>
            <a:pPr lvl="1"/>
            <a:r>
              <a:rPr lang="en-US" dirty="0"/>
              <a:t>NS, RL, WHATEVER IS NEEDED</a:t>
            </a:r>
          </a:p>
          <a:p>
            <a:pPr lvl="1"/>
            <a:r>
              <a:rPr lang="en-US" dirty="0"/>
              <a:t>APPROPRIATE ADDITIVES</a:t>
            </a:r>
          </a:p>
          <a:p>
            <a:pPr lvl="2"/>
            <a:r>
              <a:rPr lang="en-US" dirty="0"/>
              <a:t>MEDICINES, VITAMINS, NUTRIENTS</a:t>
            </a:r>
          </a:p>
          <a:p>
            <a:r>
              <a:rPr lang="en-US" dirty="0"/>
              <a:t>WHO ADMINISTERS THE IV?</a:t>
            </a:r>
          </a:p>
          <a:p>
            <a:pPr lvl="1"/>
            <a:r>
              <a:rPr lang="en-US" dirty="0"/>
              <a:t>NURSES, DOCTORS, UNLICENSED TRAINED PERSONNEL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48" y="3716482"/>
            <a:ext cx="3984911" cy="14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404" y="3486149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HURT TO GET AN IV?</a:t>
            </a:r>
          </a:p>
          <a:p>
            <a:pPr lvl="1"/>
            <a:r>
              <a:rPr lang="en-US" dirty="0"/>
              <a:t>CAN USE SUB-Q NUMBING VIA NEEDLE, CREAM, OR AIR INJECTION (J-TIP)</a:t>
            </a:r>
          </a:p>
          <a:p>
            <a:r>
              <a:rPr lang="en-US" dirty="0"/>
              <a:t>ARE THERE ANY SIDE EFFECTS?</a:t>
            </a:r>
          </a:p>
          <a:p>
            <a:pPr lvl="1"/>
            <a:r>
              <a:rPr lang="en-US" dirty="0"/>
              <a:t>BRUISING, BLEEDING FROM SITE, SORENESS</a:t>
            </a:r>
          </a:p>
          <a:p>
            <a:pPr lvl="1"/>
            <a:r>
              <a:rPr lang="en-US" dirty="0"/>
              <a:t>INFECTION RISK</a:t>
            </a:r>
          </a:p>
          <a:p>
            <a:pPr lvl="1"/>
            <a:r>
              <a:rPr lang="en-US" dirty="0"/>
              <a:t>ANAPHYLAXIS </a:t>
            </a:r>
          </a:p>
        </p:txBody>
      </p:sp>
    </p:spTree>
    <p:extLst>
      <p:ext uri="{BB962C8B-B14F-4D97-AF65-F5344CB8AC3E}">
        <p14:creationId xmlns:p14="http://schemas.microsoft.com/office/powerpoint/2010/main" val="237239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PHYSICIAN’S OFFICES BEGAN ADMINISTERING CHEMOTHERAPY IN THEIR OWN CLINICS</a:t>
            </a:r>
          </a:p>
          <a:p>
            <a:pPr lvl="1"/>
            <a:r>
              <a:rPr lang="en-US" dirty="0"/>
              <a:t>MORE AND MORE THERAPIES AVAILABLE IN IV FORM</a:t>
            </a:r>
          </a:p>
          <a:p>
            <a:r>
              <a:rPr lang="en-US" dirty="0"/>
              <a:t>OUTPATIENT SURGERY AND DIAGNOSTIC SERVICES ALSO PERFORMED IV THERAPY OUTSIDE OF THE HOSPITAL</a:t>
            </a:r>
          </a:p>
          <a:p>
            <a:r>
              <a:rPr lang="en-US" dirty="0"/>
              <a:t>THEY WERE STILL HIGHLY REGULATED CLINICAL SETTINGS</a:t>
            </a:r>
          </a:p>
          <a:p>
            <a:r>
              <a:rPr lang="en-US" dirty="0"/>
              <a:t>TREATED AS AN EXTENSION OF THE HOSPITAL SETTING</a:t>
            </a:r>
          </a:p>
          <a:p>
            <a:r>
              <a:rPr lang="en-US" dirty="0"/>
              <a:t>ARE EQUIPPED TO HANDLE  COMPLICATIONS/EMERGENCIES</a:t>
            </a:r>
          </a:p>
        </p:txBody>
      </p:sp>
    </p:spTree>
    <p:extLst>
      <p:ext uri="{BB962C8B-B14F-4D97-AF65-F5344CB8AC3E}">
        <p14:creationId xmlns:p14="http://schemas.microsoft.com/office/powerpoint/2010/main" val="1947320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BENEFITS OF AN IV?</a:t>
            </a:r>
          </a:p>
          <a:p>
            <a:pPr lvl="1"/>
            <a:r>
              <a:rPr lang="en-US" dirty="0"/>
              <a:t>DEPENDS ON REASON FOR VISIT</a:t>
            </a:r>
          </a:p>
          <a:p>
            <a:pPr lvl="1"/>
            <a:r>
              <a:rPr lang="en-US" dirty="0"/>
              <a:t>INCREASE IN ENERGY</a:t>
            </a:r>
          </a:p>
          <a:p>
            <a:pPr lvl="1"/>
            <a:r>
              <a:rPr lang="en-US" dirty="0"/>
              <a:t>FEELING OF WELLNESS</a:t>
            </a:r>
          </a:p>
          <a:p>
            <a:pPr lvl="1"/>
            <a:r>
              <a:rPr lang="en-US" dirty="0"/>
              <a:t>DECREASED HEADACHES AND BODY ACHES</a:t>
            </a:r>
          </a:p>
          <a:p>
            <a:pPr lvl="1"/>
            <a:r>
              <a:rPr lang="en-US" dirty="0"/>
              <a:t>RESTORATION OF NORMAL FLUID LEVELS THAT HELP YOUR BODY RETURN TO OPTIMAL FUNCTIONING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6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HOW OFTEN CAN I GET AN IV?</a:t>
            </a:r>
          </a:p>
          <a:p>
            <a:pPr lvl="1"/>
            <a:r>
              <a:rPr lang="en-US" dirty="0"/>
              <a:t>UP TO TWICE A WEEK FOR MOST CLINICS</a:t>
            </a:r>
          </a:p>
          <a:p>
            <a:pPr lvl="1"/>
            <a:r>
              <a:rPr lang="en-US" dirty="0"/>
              <a:t>MAY DEPEND ON REASON FOR IV</a:t>
            </a:r>
          </a:p>
          <a:p>
            <a:pPr lvl="1"/>
            <a:r>
              <a:rPr lang="en-US" dirty="0"/>
              <a:t>SOME DO WEEKLY, BI-WEEKLY, OR MONTHLY APPOINTMENTS ON A REGULAR BASIS</a:t>
            </a:r>
          </a:p>
          <a:p>
            <a:r>
              <a:rPr lang="en-US" dirty="0"/>
              <a:t>WHAT TYPES OF IV’S DO YOU OFFER?</a:t>
            </a:r>
          </a:p>
          <a:p>
            <a:pPr lvl="1"/>
            <a:r>
              <a:rPr lang="en-US" dirty="0"/>
              <a:t>FLUIDS</a:t>
            </a:r>
          </a:p>
          <a:p>
            <a:pPr lvl="1"/>
            <a:r>
              <a:rPr lang="en-US" dirty="0"/>
              <a:t>VITAMINS</a:t>
            </a:r>
          </a:p>
          <a:p>
            <a:pPr lvl="1"/>
            <a:r>
              <a:rPr lang="en-US" dirty="0"/>
              <a:t>MINERALS</a:t>
            </a:r>
          </a:p>
          <a:p>
            <a:pPr lvl="1"/>
            <a:r>
              <a:rPr lang="en-US" dirty="0"/>
              <a:t>MEDICATIONS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853"/>
          <a:stretch/>
        </p:blipFill>
        <p:spPr>
          <a:xfrm>
            <a:off x="7377544" y="936379"/>
            <a:ext cx="3959159" cy="26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08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I NEED AN APPOINTMENT?</a:t>
            </a:r>
          </a:p>
          <a:p>
            <a:pPr lvl="1"/>
            <a:r>
              <a:rPr lang="en-US" dirty="0"/>
              <a:t>NOT NECESSARY BUT ARE RECOMMENDED</a:t>
            </a:r>
          </a:p>
          <a:p>
            <a:r>
              <a:rPr lang="en-US" dirty="0"/>
              <a:t>DO YOU OFFER OTHER TREATMENTS?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USUALLY BASED ON RECOMMENDATIONS OF OTHER PHYSICIANS AND CAN INCLUDE:</a:t>
            </a:r>
          </a:p>
          <a:p>
            <a:pPr lvl="2"/>
            <a:r>
              <a:rPr lang="en-US" dirty="0"/>
              <a:t>ANTI-AGING</a:t>
            </a:r>
          </a:p>
          <a:p>
            <a:pPr lvl="2"/>
            <a:r>
              <a:rPr lang="en-US" dirty="0"/>
              <a:t>WEIGHT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3022"/>
            <a:ext cx="9601196" cy="36048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YOU TAKE INSURANCE?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BUT ARE FAR LESS EXPENSIVE THAN ANY OTHER SETTING</a:t>
            </a:r>
          </a:p>
          <a:p>
            <a:pPr lvl="1"/>
            <a:r>
              <a:rPr lang="en-US" dirty="0"/>
              <a:t>NO MEDICAID/MEDICARE EITHER</a:t>
            </a:r>
          </a:p>
          <a:p>
            <a:r>
              <a:rPr lang="en-US" dirty="0"/>
              <a:t>DO YOU OFFER MEMBERSHIPS AND PACKAGES?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MEMBERSHIPS ARE AVAILABLE</a:t>
            </a:r>
          </a:p>
          <a:p>
            <a:pPr lvl="1"/>
            <a:r>
              <a:rPr lang="en-US" dirty="0"/>
              <a:t>VITAMIN SHOTS CAN BE PURCHASED IN A PACKAGE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36" y="857250"/>
            <a:ext cx="2408526" cy="2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1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F.A.Q’s.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DO PRIVATE PARTIES OR OFFER GROUP RATES?</a:t>
            </a:r>
          </a:p>
          <a:p>
            <a:pPr lvl="1"/>
            <a:r>
              <a:rPr lang="en-US" dirty="0"/>
              <a:t>YES.  EITHER IN YOUR HOME OR IN THE CLINIC SETTING</a:t>
            </a:r>
          </a:p>
          <a:p>
            <a:r>
              <a:rPr lang="en-US" dirty="0"/>
              <a:t>WHERE DO YOU DELIVER YOUR OFF-SITE THERAPY?</a:t>
            </a:r>
          </a:p>
          <a:p>
            <a:pPr lvl="1"/>
            <a:r>
              <a:rPr lang="en-US" dirty="0"/>
              <a:t>PRIVATE HOMES</a:t>
            </a:r>
          </a:p>
          <a:p>
            <a:pPr lvl="1"/>
            <a:r>
              <a:rPr lang="en-US" dirty="0"/>
              <a:t>HOTELS</a:t>
            </a:r>
          </a:p>
          <a:p>
            <a:pPr lvl="1"/>
            <a:r>
              <a:rPr lang="en-US" dirty="0"/>
              <a:t>PRIVATE CLUBS</a:t>
            </a:r>
          </a:p>
          <a:p>
            <a:pPr lvl="1"/>
            <a:r>
              <a:rPr lang="en-US" dirty="0"/>
              <a:t>ANYWHERE YOU WANT US!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49" y="3981471"/>
            <a:ext cx="2835379" cy="21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6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IV CLINICS SAFE?!?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3" y="2389909"/>
            <a:ext cx="9601196" cy="3688773"/>
          </a:xfrm>
        </p:spPr>
        <p:txBody>
          <a:bodyPr>
            <a:noAutofit/>
          </a:bodyPr>
          <a:lstStyle/>
          <a:p>
            <a:r>
              <a:rPr lang="en-US" dirty="0"/>
              <a:t>GOOD QUESTION!</a:t>
            </a:r>
          </a:p>
          <a:p>
            <a:pPr lvl="1"/>
            <a:r>
              <a:rPr lang="en-US" dirty="0"/>
              <a:t>SPA-LIKE CLINICS SAY YES</a:t>
            </a:r>
          </a:p>
          <a:p>
            <a:pPr lvl="1"/>
            <a:r>
              <a:rPr lang="en-US" dirty="0"/>
              <a:t>OTHERS HAVE CONCERNS</a:t>
            </a:r>
          </a:p>
          <a:p>
            <a:r>
              <a:rPr lang="en-US" dirty="0"/>
              <a:t>THERE ARE CONCERNS REGARDING SCREENING FOR PROSPECTIVE CLIENTS</a:t>
            </a:r>
          </a:p>
          <a:p>
            <a:r>
              <a:rPr lang="en-US" dirty="0"/>
              <a:t>THERE ARE CONCERNS THAT CLIENTS ARE WASTING TIME IN A WAITING ROOM WHEN THEY HAVE A SERIOUS ILLNESS THAT NEEDS MEDICAL ATTENTION</a:t>
            </a:r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237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982131"/>
            <a:ext cx="9601196" cy="5065377"/>
          </a:xfrm>
        </p:spPr>
        <p:txBody>
          <a:bodyPr>
            <a:normAutofit/>
          </a:bodyPr>
          <a:lstStyle/>
          <a:p>
            <a:r>
              <a:rPr lang="en-US" sz="2000" dirty="0"/>
              <a:t>HAVING A CURE FOR THE HANGOVER MAY ENCOURAGE INCREASED ALCOHOL CONSUMPTION</a:t>
            </a:r>
          </a:p>
          <a:p>
            <a:r>
              <a:rPr lang="en-US" sz="2000" dirty="0"/>
              <a:t>THERE ARE SOME CONCERNS THAT THE USE OF VITAMINS AND MINERALS IS UNREGULATED (FDA DOES NOT REGULATE VITAMINS, MINERALS, AND SUPPLEMENTS)</a:t>
            </a:r>
          </a:p>
          <a:p>
            <a:r>
              <a:rPr lang="en-US" sz="2000" dirty="0"/>
              <a:t>THERE IS CONCERN THAT THERE ARE IN-HOSPITAL SHORTAGES OF SOME NUTRIENTS LIKE B-12. </a:t>
            </a:r>
          </a:p>
          <a:p>
            <a:r>
              <a:rPr lang="en-US" sz="2000" dirty="0"/>
              <a:t>THROMBOPHLEBITIS AT SITE</a:t>
            </a:r>
          </a:p>
          <a:p>
            <a:r>
              <a:rPr lang="en-US" sz="2000" dirty="0"/>
              <a:t>NERVE DAMAGE</a:t>
            </a:r>
          </a:p>
          <a:p>
            <a:r>
              <a:rPr lang="en-US" sz="2000" dirty="0"/>
              <a:t>INFECTION LEADING TO ENDOCARDITIS</a:t>
            </a:r>
          </a:p>
          <a:p>
            <a:r>
              <a:rPr lang="en-US" sz="2000" dirty="0"/>
              <a:t>SOME DRUGS HAVE SIGNIFICANT SIDE EFFECTS</a:t>
            </a:r>
          </a:p>
          <a:p>
            <a:pPr lvl="1"/>
            <a:r>
              <a:rPr lang="en-US" dirty="0"/>
              <a:t>TORADOL (KETOROLAC) CAN CAUSE KIDNEY DAMAGE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71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982132"/>
            <a:ext cx="9601196" cy="3318936"/>
          </a:xfrm>
        </p:spPr>
        <p:txBody>
          <a:bodyPr/>
          <a:lstStyle/>
          <a:p>
            <a:r>
              <a:rPr lang="en-US" dirty="0"/>
              <a:t>“IT’S LIKE USING A BULLDOZER TO DO SOMETHING THAT YOU CAN DO WITH A SHOVEL.”</a:t>
            </a:r>
          </a:p>
          <a:p>
            <a:endParaRPr lang="en-US" dirty="0"/>
          </a:p>
          <a:p>
            <a:pPr lvl="2"/>
            <a:r>
              <a:rPr lang="en-US" dirty="0"/>
              <a:t>DR. GAIL D’ONOFRIO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42" y="2818246"/>
            <a:ext cx="3272704" cy="34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0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PRO’s OF HYDRATION CLINICS?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CONVEINIENCE</a:t>
            </a:r>
          </a:p>
          <a:p>
            <a:r>
              <a:rPr lang="en-US" dirty="0"/>
              <a:t>ACCESS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CHOICE</a:t>
            </a:r>
          </a:p>
          <a:p>
            <a:r>
              <a:rPr lang="en-US" dirty="0"/>
              <a:t>NO DR VISIT OR ER VISIT</a:t>
            </a:r>
          </a:p>
          <a:p>
            <a:r>
              <a:rPr lang="en-US" dirty="0"/>
              <a:t>AFTER AN ILLNESS LIKE THE FLU, STOMACH VIRUS, OR AFTER A HANGOVER, THESE REMEDIES MAY INDEED ASSIST THE PATIENT IN FEELING BETTER SOONER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114" y="2037485"/>
            <a:ext cx="285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CON’s OF HYDRATION CLINICS…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BY-PASSES THE OLD SYSTEM OF THE PHYSICIAN DECIDING WHAT THE PATIENT NEEDS</a:t>
            </a:r>
          </a:p>
          <a:p>
            <a:r>
              <a:rPr lang="en-US" dirty="0"/>
              <a:t>ASSESSMENTS ARE NOT ALWAYS COMPLETE</a:t>
            </a:r>
          </a:p>
          <a:p>
            <a:r>
              <a:rPr lang="en-US" dirty="0"/>
              <a:t>MANY OF THE TREATMENTS AT HYDRATION CLINICS CAN BE ACCOMPLISHED THROUGH LESS INVASIVE MEANS</a:t>
            </a:r>
          </a:p>
          <a:p>
            <a:pPr lvl="1"/>
            <a:r>
              <a:rPr lang="en-US" dirty="0"/>
              <a:t>IF THE CLIENT CAN DRINK, THE CLIENT CAN RE-HYDRATE</a:t>
            </a:r>
          </a:p>
          <a:p>
            <a:pPr lvl="1"/>
            <a:r>
              <a:rPr lang="en-US" dirty="0"/>
              <a:t>EATING FRUITS AND DRINKING JUICE MUCH LESS INVASIVE</a:t>
            </a:r>
          </a:p>
          <a:p>
            <a:pPr lvl="1"/>
            <a:r>
              <a:rPr lang="en-US" dirty="0"/>
              <a:t>CLAIMS MAY BE FALSE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3" y="4379768"/>
            <a:ext cx="1610591" cy="1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815878"/>
            <a:ext cx="5766665" cy="5163250"/>
          </a:xfrm>
        </p:spPr>
      </p:pic>
    </p:spTree>
    <p:extLst>
      <p:ext uri="{BB962C8B-B14F-4D97-AF65-F5344CB8AC3E}">
        <p14:creationId xmlns:p14="http://schemas.microsoft.com/office/powerpoint/2010/main" val="2381289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JUST DON’T KNOW YET</a:t>
            </a:r>
          </a:p>
          <a:p>
            <a:r>
              <a:rPr lang="en-US" dirty="0"/>
              <a:t>THE MEDICAL COMMUNITY AT LARGE IS CONCERNED THAT</a:t>
            </a:r>
          </a:p>
          <a:p>
            <a:pPr lvl="1"/>
            <a:r>
              <a:rPr lang="en-US" dirty="0"/>
              <a:t>THE RISKS AREN’T WORTH THE SMALL BENEFIT</a:t>
            </a:r>
          </a:p>
          <a:p>
            <a:pPr lvl="1"/>
            <a:r>
              <a:rPr lang="en-US" dirty="0"/>
              <a:t>OVER THE COUNTER REMEDIES MAY WORK AS WELL OR BETTER IN SOME CASES</a:t>
            </a:r>
          </a:p>
          <a:p>
            <a:pPr lvl="1"/>
            <a:r>
              <a:rPr lang="en-US" dirty="0"/>
              <a:t>IS THE PLACEBO EFFECT IN OPERATION?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518" y="683202"/>
            <a:ext cx="2194213" cy="17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THINGS FOR THE CONSUMER TO THINK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MAKE SURE THEY DO A THOROUGH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TELL THE TRUTH! (ABOUT YOUR HEALTH HISTORY)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KIND OF SKIN PREP?  ARE THEY USING CURRENT STANDARDS OF PRACTICE?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MANY USE ANTECUBITAL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IS PREPARING THE FLUIDS?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6" y="3915644"/>
            <a:ext cx="1743507" cy="23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92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ASEPSIS!!!! </a:t>
            </a:r>
          </a:p>
          <a:p>
            <a:r>
              <a:rPr lang="en-US" dirty="0"/>
              <a:t>PREPARE ACCORDING TO STANDARDS OF PRACTICE </a:t>
            </a:r>
          </a:p>
          <a:p>
            <a:r>
              <a:rPr lang="en-US" dirty="0"/>
              <a:t>(LIKE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IN YOUR HOME BATHROOM!)</a:t>
            </a:r>
          </a:p>
          <a:p>
            <a:r>
              <a:rPr lang="en-US" dirty="0"/>
              <a:t>CLEAN NEEDLES AND SYRINGES?  ALCOHOL PADS/CHLORHEXIDINE?</a:t>
            </a:r>
          </a:p>
          <a:p>
            <a:r>
              <a:rPr lang="en-US" dirty="0"/>
              <a:t>WHO IS STARTING YOUR IV?</a:t>
            </a:r>
          </a:p>
          <a:p>
            <a:r>
              <a:rPr lang="en-US" dirty="0"/>
              <a:t>UNLICENSED PERSONNEL MAY INTRODUCE THEMSELVES AS “NURSES”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03" t="28182" r="4970" b="28666"/>
          <a:stretch/>
        </p:blipFill>
        <p:spPr>
          <a:xfrm>
            <a:off x="9382990" y="1039474"/>
            <a:ext cx="1492261" cy="19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56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INFUSION CHAIRS AND INFECTION CONTROL</a:t>
            </a:r>
          </a:p>
          <a:p>
            <a:pPr lvl="1"/>
            <a:r>
              <a:rPr lang="en-US" dirty="0"/>
              <a:t>SOFT, WOVEN TEXTURES HARBOR PATHOGENS</a:t>
            </a:r>
          </a:p>
          <a:p>
            <a:r>
              <a:rPr lang="en-US" dirty="0"/>
              <a:t>INFUSION REACTIONS?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77" t="33816" r="28792" b="12038"/>
          <a:stretch/>
        </p:blipFill>
        <p:spPr>
          <a:xfrm>
            <a:off x="7699664" y="3506687"/>
            <a:ext cx="3429000" cy="25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63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LPN MAY BE ALLOWED TO START IVS AND MONITOR THEM IN THESE SETTINGS IF AN RN IS PRESENT</a:t>
            </a:r>
          </a:p>
          <a:p>
            <a:r>
              <a:rPr lang="en-US" dirty="0"/>
              <a:t>THE LPN MAY </a:t>
            </a:r>
            <a:r>
              <a:rPr lang="en-US" b="1" i="1" u="sng" dirty="0"/>
              <a:t>NOT PUSH </a:t>
            </a:r>
            <a:r>
              <a:rPr lang="en-US" dirty="0"/>
              <a:t>ANY OF THESE MEDICATIONS</a:t>
            </a:r>
          </a:p>
          <a:p>
            <a:r>
              <a:rPr lang="en-US" dirty="0"/>
              <a:t>IF IN DOUBT, CONTACT THE BOARD</a:t>
            </a:r>
          </a:p>
          <a:p>
            <a:pPr lvl="1"/>
            <a:r>
              <a:rPr lang="en-US" dirty="0"/>
              <a:t>CURRENT NPA DOES NOT TAKE THESE NEW AREAS INTO ACCOUNT</a:t>
            </a:r>
          </a:p>
          <a:p>
            <a:pPr lvl="1"/>
            <a:r>
              <a:rPr lang="en-US" dirty="0"/>
              <a:t>CURRENT GUIDELINES SHOULD BE FOLLOWED</a:t>
            </a:r>
          </a:p>
        </p:txBody>
      </p:sp>
    </p:spTree>
    <p:extLst>
      <p:ext uri="{BB962C8B-B14F-4D97-AF65-F5344CB8AC3E}">
        <p14:creationId xmlns:p14="http://schemas.microsoft.com/office/powerpoint/2010/main" val="154524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REGARDLESS OF WHERE IV SERVICES ARE PROVIDED, THERE ARE STILL STANDARDS OF PRACTICE TO FOLLOW! IGNORANCE IS NO EXCUSE!</a:t>
            </a:r>
          </a:p>
        </p:txBody>
      </p:sp>
    </p:spTree>
    <p:extLst>
      <p:ext uri="{BB962C8B-B14F-4D97-AF65-F5344CB8AC3E}">
        <p14:creationId xmlns:p14="http://schemas.microsoft.com/office/powerpoint/2010/main" val="12234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OF THESE SETTINGS HAD SOMETHING IN COMMON…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ADMINISTERED:</a:t>
            </a:r>
          </a:p>
          <a:p>
            <a:pPr lvl="1"/>
            <a:r>
              <a:rPr lang="en-US" dirty="0"/>
              <a:t>PHYSICIAN-DRIVEN/RECOMMENDED THERAPIES</a:t>
            </a:r>
          </a:p>
          <a:p>
            <a:pPr lvl="1"/>
            <a:r>
              <a:rPr lang="en-US" dirty="0"/>
              <a:t>LIFE SAVING THERAPIES</a:t>
            </a:r>
          </a:p>
          <a:p>
            <a:pPr lvl="1"/>
            <a:r>
              <a:rPr lang="en-US" dirty="0"/>
              <a:t>DISEASE-FIGHTING THERAPIES</a:t>
            </a:r>
          </a:p>
          <a:p>
            <a:pPr lvl="1"/>
            <a:r>
              <a:rPr lang="en-US" dirty="0"/>
              <a:t>CONDITION-TREATING THERAPIES</a:t>
            </a:r>
          </a:p>
          <a:p>
            <a:r>
              <a:rPr lang="en-US" dirty="0"/>
              <a:t> THROUGH THE IV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29" y="3097357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6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TO 2016…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THERAPY IS OFFERED IN MORE NON-TRADITIONAL SETTINGS THAN EVER</a:t>
            </a:r>
          </a:p>
          <a:p>
            <a:r>
              <a:rPr lang="en-US" dirty="0"/>
              <a:t>HOME SETTING</a:t>
            </a:r>
          </a:p>
          <a:p>
            <a:r>
              <a:rPr lang="en-US" dirty="0"/>
              <a:t> INFUSION CENTERS</a:t>
            </a:r>
          </a:p>
          <a:p>
            <a:pPr lvl="1"/>
            <a:r>
              <a:rPr lang="en-US" dirty="0"/>
              <a:t>PRETTY TRADITIONAL SERVICES</a:t>
            </a:r>
          </a:p>
          <a:p>
            <a:r>
              <a:rPr lang="en-US" dirty="0"/>
              <a:t>SPA-TYPE CLINICS</a:t>
            </a:r>
          </a:p>
          <a:p>
            <a:pPr lvl="1"/>
            <a:r>
              <a:rPr lang="en-US" dirty="0"/>
              <a:t>NOT YOUR MAMA’s IV SETTING!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1" y="3030537"/>
            <a:ext cx="4019550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INFUSION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CLINICS ADMINISTER IV THERAPY FOR A VARIETY OF CONDITIONS</a:t>
            </a:r>
          </a:p>
          <a:p>
            <a:r>
              <a:rPr lang="en-US" dirty="0"/>
              <a:t>SUPERVISED BY PHYSICIANS</a:t>
            </a:r>
          </a:p>
          <a:p>
            <a:r>
              <a:rPr lang="en-US" dirty="0"/>
              <a:t>MUCH MORE OF A “TRADITIONAL” OUTPATIENT SETTING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23" y="437457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2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INFUSION CENTERS TREAT…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MIGRAINES</a:t>
            </a:r>
          </a:p>
          <a:p>
            <a:r>
              <a:rPr lang="en-US" dirty="0"/>
              <a:t>CHEMOTHERAPY</a:t>
            </a:r>
          </a:p>
          <a:p>
            <a:r>
              <a:rPr lang="en-US" dirty="0"/>
              <a:t>IMMUNE DEFICIENCIES</a:t>
            </a:r>
          </a:p>
          <a:p>
            <a:r>
              <a:rPr lang="en-US" dirty="0"/>
              <a:t>AUTOIMMUNE DISEASES</a:t>
            </a:r>
          </a:p>
          <a:p>
            <a:r>
              <a:rPr lang="en-US" dirty="0"/>
              <a:t>ACUTE INFECTIONS</a:t>
            </a:r>
          </a:p>
          <a:p>
            <a:r>
              <a:rPr lang="en-US" dirty="0"/>
              <a:t>GUILLAIN BARRE SYNDROME</a:t>
            </a:r>
          </a:p>
          <a:p>
            <a:r>
              <a:rPr lang="en-US" dirty="0"/>
              <a:t>TRANSPLANT RECOVERY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MS</a:t>
            </a:r>
          </a:p>
          <a:p>
            <a:r>
              <a:rPr lang="en-US" dirty="0"/>
              <a:t>ALS</a:t>
            </a:r>
          </a:p>
          <a:p>
            <a:r>
              <a:rPr lang="en-US" dirty="0"/>
              <a:t>CHRON’S DISEASE</a:t>
            </a:r>
          </a:p>
          <a:p>
            <a:r>
              <a:rPr lang="en-US" dirty="0"/>
              <a:t>RHEUMATOID ARTHRITIS</a:t>
            </a:r>
          </a:p>
          <a:p>
            <a:r>
              <a:rPr lang="en-US" dirty="0"/>
              <a:t>KAWASAKI DISEASE</a:t>
            </a:r>
          </a:p>
          <a:p>
            <a:r>
              <a:rPr lang="en-US" dirty="0"/>
              <a:t>IDIOPATHIC THROMBOCYTOPENIA PURPURA</a:t>
            </a:r>
          </a:p>
        </p:txBody>
      </p:sp>
    </p:spTree>
    <p:extLst>
      <p:ext uri="{BB962C8B-B14F-4D97-AF65-F5344CB8AC3E}">
        <p14:creationId xmlns:p14="http://schemas.microsoft.com/office/powerpoint/2010/main" val="137163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MEDICATIONS THAT ARE USED…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MgSO4</a:t>
            </a:r>
          </a:p>
          <a:p>
            <a:r>
              <a:rPr lang="en-US" dirty="0"/>
              <a:t>ANTI-NAUSEANTS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IMMUNOGLOBULIN THERAPY</a:t>
            </a:r>
          </a:p>
          <a:p>
            <a:r>
              <a:rPr lang="en-US" dirty="0"/>
              <a:t>TYSABRI</a:t>
            </a:r>
          </a:p>
          <a:p>
            <a:r>
              <a:rPr lang="en-US" dirty="0"/>
              <a:t>CHEMO AGENTS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BLOOD AND BLOOD PRODUCTS</a:t>
            </a:r>
          </a:p>
          <a:p>
            <a:r>
              <a:rPr lang="en-US" dirty="0"/>
              <a:t>MONOCLONAL ANTIBODIES</a:t>
            </a:r>
          </a:p>
          <a:p>
            <a:r>
              <a:rPr lang="en-US" dirty="0"/>
              <a:t>PAIN MANAGEMENT</a:t>
            </a:r>
          </a:p>
          <a:p>
            <a:r>
              <a:rPr lang="en-US" dirty="0"/>
              <a:t>ANTIBIOTICS</a:t>
            </a:r>
          </a:p>
          <a:p>
            <a:r>
              <a:rPr lang="en-US" dirty="0"/>
              <a:t>AND A HOST OF OTHERS</a:t>
            </a:r>
          </a:p>
        </p:txBody>
      </p:sp>
    </p:spTree>
    <p:extLst>
      <p:ext uri="{BB962C8B-B14F-4D97-AF65-F5344CB8AC3E}">
        <p14:creationId xmlns:p14="http://schemas.microsoft.com/office/powerpoint/2010/main" val="356494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991</TotalTime>
  <Words>1569</Words>
  <Application>Microsoft Office PowerPoint</Application>
  <PresentationFormat>Widescreen</PresentationFormat>
  <Paragraphs>288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Garamond</vt:lpstr>
      <vt:lpstr>Organic</vt:lpstr>
      <vt:lpstr>THINKING OUTSIDE THE BOX</vt:lpstr>
      <vt:lpstr>BACK IN THE DAY…</vt:lpstr>
      <vt:lpstr>RECENTLY…</vt:lpstr>
      <vt:lpstr>PowerPoint Presentation</vt:lpstr>
      <vt:lpstr>ALL OF THESE SETTINGS HAD SOMETHING IN COMMON…</vt:lpstr>
      <vt:lpstr>FAST-FORWARD TO 2016…</vt:lpstr>
      <vt:lpstr>INFUSION CENTERS</vt:lpstr>
      <vt:lpstr>INFUSION CENTERS TREAT…</vt:lpstr>
      <vt:lpstr>THE MEDICATIONS THAT ARE USED…</vt:lpstr>
      <vt:lpstr>THE SPA-TYPE AMBULATORY/PROPRIETARY CLINICS TREAT….</vt:lpstr>
      <vt:lpstr>PowerPoint Presentation</vt:lpstr>
      <vt:lpstr>THEY GIVE…</vt:lpstr>
      <vt:lpstr>SOME FACTS…</vt:lpstr>
      <vt:lpstr>THE CLAIMS</vt:lpstr>
      <vt:lpstr>THE SETTINGS…</vt:lpstr>
      <vt:lpstr>PowerPoint Presentation</vt:lpstr>
      <vt:lpstr>WHY?!?!?!?</vt:lpstr>
      <vt:lpstr>PowerPoint Presentation</vt:lpstr>
      <vt:lpstr>HOW DOES IT WORK?</vt:lpstr>
      <vt:lpstr>A CLIENT WALKS IN TO A HYDRATION CLINIC…</vt:lpstr>
      <vt:lpstr>IF THE CLIENT HAS A SERIOUS CONDITION…</vt:lpstr>
      <vt:lpstr>IF YOU HAVE…</vt:lpstr>
      <vt:lpstr>PowerPoint Presentation</vt:lpstr>
      <vt:lpstr>NEXT…</vt:lpstr>
      <vt:lpstr>PowerPoint Presentation</vt:lpstr>
      <vt:lpstr>PowerPoint Presentation</vt:lpstr>
      <vt:lpstr>TYPICAL F.A.Q’s. (FROM ONE CLINIC’S WEBSITE)</vt:lpstr>
      <vt:lpstr>F.A.Q’s.</vt:lpstr>
      <vt:lpstr>F.A.Q’s.</vt:lpstr>
      <vt:lpstr>F.A.Q’s.</vt:lpstr>
      <vt:lpstr>F.A.Q’s.</vt:lpstr>
      <vt:lpstr>F.A.Q’s.</vt:lpstr>
      <vt:lpstr>F.A.Q’s.</vt:lpstr>
      <vt:lpstr>F.A.Q’s.</vt:lpstr>
      <vt:lpstr>ARE THESE IV CLINICS SAFE?!?</vt:lpstr>
      <vt:lpstr>PowerPoint Presentation</vt:lpstr>
      <vt:lpstr>PowerPoint Presentation</vt:lpstr>
      <vt:lpstr>THE PRO’s OF HYDRATION CLINICS?</vt:lpstr>
      <vt:lpstr>THE CON’s OF HYDRATION CLINICS…</vt:lpstr>
      <vt:lpstr>LEGAL ISSUES</vt:lpstr>
      <vt:lpstr>SOME THINGS FOR THE CONSUMER TO THINK ABOUT…</vt:lpstr>
      <vt:lpstr>CONTINUED…</vt:lpstr>
      <vt:lpstr>CONTINUED…</vt:lpstr>
      <vt:lpstr>ONE MORE THING…</vt:lpstr>
      <vt:lpstr>REMEMBER!!!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OUTSIDE THE BOX</dc:title>
  <dc:creator>Helena</dc:creator>
  <cp:lastModifiedBy>April</cp:lastModifiedBy>
  <cp:revision>31</cp:revision>
  <dcterms:created xsi:type="dcterms:W3CDTF">2016-03-31T16:15:36Z</dcterms:created>
  <dcterms:modified xsi:type="dcterms:W3CDTF">2022-01-14T21:13:53Z</dcterms:modified>
</cp:coreProperties>
</file>