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3" r:id="rId9"/>
    <p:sldId id="264" r:id="rId10"/>
    <p:sldId id="265" r:id="rId11"/>
    <p:sldId id="274" r:id="rId12"/>
    <p:sldId id="266" r:id="rId13"/>
    <p:sldId id="268" r:id="rId14"/>
    <p:sldId id="267" r:id="rId15"/>
    <p:sldId id="269" r:id="rId16"/>
    <p:sldId id="275" r:id="rId17"/>
    <p:sldId id="270" r:id="rId18"/>
    <p:sldId id="271" r:id="rId19"/>
    <p:sldId id="272" r:id="rId20"/>
    <p:sldId id="273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9" r:id="rId33"/>
    <p:sldId id="290" r:id="rId34"/>
    <p:sldId id="292" r:id="rId35"/>
    <p:sldId id="291" r:id="rId36"/>
    <p:sldId id="288" r:id="rId37"/>
    <p:sldId id="287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dirty="0"/>
              <a:t>1/14/2022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75A7A-4A9A-410F-B848-AB998ACC9419}" type="datetimeFigureOut">
              <a:rPr lang="en-US" dirty="0"/>
              <a:pPr/>
              <a:t>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3E88-2D66-4D17-B0FA-EA13CB20B2FF}" type="datetimeFigureOut">
              <a:rPr lang="en-US" dirty="0"/>
              <a:pPr/>
              <a:t>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F36E1-9596-4E98-8786-4A17C5D29C65}" type="datetimeFigureOut">
              <a:rPr lang="en-US" dirty="0"/>
              <a:pPr/>
              <a:t>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dirty="0"/>
              <a:t>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D01ABB-8821-4BF5-97A9-E1A66ACAEAA9}" type="datetimeFigureOut">
              <a:rPr lang="en-US" dirty="0"/>
              <a:pPr/>
              <a:t>1/14/2022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37B1C-D4A1-4A4F-A470-80868146AFC5}" type="datetimeFigureOut">
              <a:rPr lang="en-US" dirty="0"/>
              <a:pPr/>
              <a:t>1/14/2022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1D1B9-F39E-471E-80A9-595CAA5664AD}" type="datetimeFigureOut">
              <a:rPr lang="en-US" dirty="0"/>
              <a:pPr/>
              <a:t>1/14/2022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CEABC-E2B9-4606-A74F-CB06AF596887}" type="datetimeFigureOut">
              <a:rPr lang="en-US" dirty="0"/>
              <a:pPr/>
              <a:t>1/14/2022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850A0-01A3-4F4E-AA52-F716A9BFD4EB}" type="datetimeFigureOut">
              <a:rPr lang="en-US" dirty="0"/>
              <a:pPr/>
              <a:t>1/14/2022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dirty="0"/>
              <a:t>1/14/2022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7205CAA-4E5A-4223-BD55-C5D2841AC9EF}" type="datetimeFigureOut">
              <a:rPr lang="en-US" dirty="0"/>
              <a:t>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Subcutaneous infusions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THINKING OUTSIDE OF THE VEIN</a:t>
            </a:r>
          </a:p>
        </p:txBody>
      </p:sp>
    </p:spTree>
    <p:extLst>
      <p:ext uri="{BB962C8B-B14F-4D97-AF65-F5344CB8AC3E}">
        <p14:creationId xmlns:p14="http://schemas.microsoft.com/office/powerpoint/2010/main" val="3252827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CONTRAINDICATIONS?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YES, BUT JUST A FEW</a:t>
            </a:r>
          </a:p>
          <a:p>
            <a:r>
              <a:rPr lang="en-US" dirty="0"/>
              <a:t>IF FLUIDS NEED TO BE ADMINISTERED RAPIDLY AND IN LARGE AMOUNTS</a:t>
            </a:r>
          </a:p>
          <a:p>
            <a:r>
              <a:rPr lang="en-US" dirty="0"/>
              <a:t>IF PATIENT AT SEVERE RISK OF PULMONARY CONGESTION (IN SEVERE HEART FAILURE)</a:t>
            </a:r>
          </a:p>
          <a:p>
            <a:r>
              <a:rPr lang="en-US" dirty="0"/>
              <a:t>IF PATIENT HAS CLOTTING DISORDERS </a:t>
            </a:r>
          </a:p>
          <a:p>
            <a:pPr lvl="1"/>
            <a:r>
              <a:rPr lang="en-US" dirty="0"/>
              <a:t>MAY BLEED AT SITE</a:t>
            </a:r>
          </a:p>
          <a:p>
            <a:r>
              <a:rPr lang="en-US" dirty="0"/>
              <a:t>DO NOT USE SUBCUTANEOUS INFUSION ON PATIENTS WITH </a:t>
            </a:r>
          </a:p>
          <a:p>
            <a:pPr lvl="1"/>
            <a:r>
              <a:rPr lang="en-US" dirty="0"/>
              <a:t>GENERALIZED BODY EDEMA</a:t>
            </a:r>
          </a:p>
          <a:p>
            <a:pPr lvl="1"/>
            <a:r>
              <a:rPr lang="en-US" dirty="0"/>
              <a:t>POOR PERIPHERAL CIRCULATION</a:t>
            </a:r>
          </a:p>
          <a:p>
            <a:pPr lvl="1"/>
            <a:r>
              <a:rPr lang="en-US" dirty="0"/>
              <a:t>MINIMAL SUBCUTANEOUS TISSUE</a:t>
            </a:r>
          </a:p>
          <a:p>
            <a:r>
              <a:rPr lang="en-US" dirty="0"/>
              <a:t>DO NOT USE DRUGS WHICH ARE IRRITATING TO THE TISSUE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0482" y="406908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535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ALSO AVOID…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TISSUE WITH LYMPHEDEMA</a:t>
            </a:r>
          </a:p>
          <a:p>
            <a:r>
              <a:rPr lang="en-US" dirty="0"/>
              <a:t>BONY PROMINENCES</a:t>
            </a:r>
          </a:p>
          <a:p>
            <a:r>
              <a:rPr lang="en-US" dirty="0"/>
              <a:t>SKIN WITH RASH, BROKEN SKIN, INFLAMMATION OR INFECTION</a:t>
            </a:r>
          </a:p>
          <a:p>
            <a:r>
              <a:rPr lang="en-US" dirty="0"/>
              <a:t>TUMORS</a:t>
            </a:r>
          </a:p>
          <a:p>
            <a:r>
              <a:rPr lang="en-US" dirty="0"/>
              <a:t>LIMBS DISTAL TO KNEES OR ELBOWS</a:t>
            </a:r>
          </a:p>
          <a:p>
            <a:r>
              <a:rPr lang="en-US" dirty="0"/>
              <a:t>RECENTLY IRRADIATED SKIN SITES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3941" y="3589768"/>
            <a:ext cx="1902117" cy="19021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5865" y="955911"/>
            <a:ext cx="1670772" cy="178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897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SITES CAN BE USED?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LOOSE SKIN OF THE UPPER BACK</a:t>
            </a:r>
          </a:p>
          <a:p>
            <a:r>
              <a:rPr lang="en-US" dirty="0"/>
              <a:t>ANTERIOR AND LATERAL ASPECTS OF THIGHS</a:t>
            </a:r>
          </a:p>
          <a:p>
            <a:r>
              <a:rPr lang="en-US" dirty="0"/>
              <a:t>OUTTER ARMS</a:t>
            </a:r>
          </a:p>
          <a:p>
            <a:r>
              <a:rPr lang="en-US" dirty="0"/>
              <a:t>BUTTOCKS</a:t>
            </a:r>
          </a:p>
          <a:p>
            <a:r>
              <a:rPr lang="en-US" dirty="0"/>
              <a:t>ABDOMEN</a:t>
            </a:r>
          </a:p>
          <a:p>
            <a:r>
              <a:rPr lang="en-US" b="1" dirty="0"/>
              <a:t>DO NOT USE THE ARM FOR HYPODERMOCLYSIS INFUSIONS</a:t>
            </a:r>
          </a:p>
          <a:p>
            <a:r>
              <a:rPr lang="en-US" dirty="0"/>
              <a:t>GENERALLY:</a:t>
            </a:r>
          </a:p>
          <a:p>
            <a:r>
              <a:rPr lang="en-US" dirty="0"/>
              <a:t>LOOK FOR AREAS WITH A GOOD DEPTH OF SUBCUTANEOUS FAT</a:t>
            </a:r>
          </a:p>
          <a:p>
            <a:r>
              <a:rPr lang="en-US" dirty="0"/>
              <a:t>DON’T USE SITES NEAR JOINTS</a:t>
            </a:r>
          </a:p>
          <a:p>
            <a:r>
              <a:rPr lang="en-US" dirty="0"/>
              <a:t>SELECT SITES THAT ARE AEASILY ACCESSIBLE (CHEST/ABDOMEN)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6023" y="1929246"/>
            <a:ext cx="28575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011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ALSO REGARDING SITES…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SITES WILL BE ROTATED</a:t>
            </a:r>
          </a:p>
          <a:p>
            <a:r>
              <a:rPr lang="en-US" dirty="0"/>
              <a:t>SELECTION IS INFLUENCED BY WHETER THE PATIENT IS</a:t>
            </a:r>
          </a:p>
          <a:p>
            <a:r>
              <a:rPr lang="en-US" dirty="0"/>
              <a:t>AMBULATORY</a:t>
            </a:r>
          </a:p>
          <a:p>
            <a:r>
              <a:rPr lang="en-US" dirty="0"/>
              <a:t>AGITATED AND/OR DISTRESSED</a:t>
            </a:r>
          </a:p>
          <a:p>
            <a:r>
              <a:rPr lang="en-US" dirty="0"/>
              <a:t>CHEST OR ABDOMEN ARE PREFERRED</a:t>
            </a:r>
          </a:p>
          <a:p>
            <a:r>
              <a:rPr lang="en-US" dirty="0"/>
              <a:t>UPPER, ANTERIOR CHEST WALL ABOVE BREAST, AWAY FROM AXILLA</a:t>
            </a:r>
          </a:p>
          <a:p>
            <a:r>
              <a:rPr lang="en-US" dirty="0"/>
              <a:t>IF PATIENT CACHECTIC, USE ABDOMEN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5454" y="4946676"/>
            <a:ext cx="1407102" cy="14358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8245" r="7954" b="13525"/>
          <a:stretch/>
        </p:blipFill>
        <p:spPr>
          <a:xfrm>
            <a:off x="9486900" y="1106632"/>
            <a:ext cx="1496291" cy="373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113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ROTATE SITES WHEN CHANGING NEEDLES</a:t>
            </a:r>
          </a:p>
          <a:p>
            <a:r>
              <a:rPr lang="en-US" dirty="0"/>
              <a:t>CHANGE SITES 72 HRS TO 14 DAYS</a:t>
            </a:r>
          </a:p>
          <a:p>
            <a:r>
              <a:rPr lang="en-US" dirty="0"/>
              <a:t>LONGEVITY OF SITE INFLUENCED BY:</a:t>
            </a:r>
          </a:p>
          <a:p>
            <a:pPr lvl="1"/>
            <a:r>
              <a:rPr lang="en-US" dirty="0"/>
              <a:t>TYPE OF MEDICATION</a:t>
            </a:r>
          </a:p>
          <a:p>
            <a:pPr lvl="1"/>
            <a:r>
              <a:rPr lang="en-US" dirty="0"/>
              <a:t>TYPE OF CANNULA USED</a:t>
            </a:r>
          </a:p>
          <a:p>
            <a:pPr lvl="1"/>
            <a:r>
              <a:rPr lang="en-US" dirty="0"/>
              <a:t>pH OF SOLUTION</a:t>
            </a:r>
          </a:p>
          <a:p>
            <a:pPr lvl="1"/>
            <a:r>
              <a:rPr lang="en-US" dirty="0"/>
              <a:t>INFECTION</a:t>
            </a:r>
          </a:p>
          <a:p>
            <a:pPr lvl="1"/>
            <a:r>
              <a:rPr lang="en-US" dirty="0"/>
              <a:t>PROLONGED PRESENCE OF FOREIGN BODY IN SKIN</a:t>
            </a:r>
          </a:p>
          <a:p>
            <a:r>
              <a:rPr lang="en-US" dirty="0"/>
              <a:t>CHANGE SITE IF LOCAL REACTION DEVELOPS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0234" y="1523133"/>
            <a:ext cx="2838884" cy="281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771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 NEEDED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LABEL</a:t>
            </a:r>
          </a:p>
          <a:p>
            <a:r>
              <a:rPr lang="en-US" dirty="0"/>
              <a:t>PUMP IF INDICATED</a:t>
            </a:r>
          </a:p>
          <a:p>
            <a:r>
              <a:rPr lang="en-US" dirty="0"/>
              <a:t>IV TUBING</a:t>
            </a:r>
          </a:p>
          <a:p>
            <a:r>
              <a:rPr lang="en-US" dirty="0"/>
              <a:t>EXTENSION SET</a:t>
            </a:r>
          </a:p>
          <a:p>
            <a:r>
              <a:rPr lang="en-US" dirty="0"/>
              <a:t>IV START KIT</a:t>
            </a:r>
          </a:p>
          <a:p>
            <a:r>
              <a:rPr lang="en-US" dirty="0"/>
              <a:t>CHLOROHEXADINE OR 70% ISOPROPYL ALCOHOL</a:t>
            </a:r>
          </a:p>
          <a:p>
            <a:r>
              <a:rPr lang="en-US" dirty="0"/>
              <a:t>TRANSPARENT DRESSING</a:t>
            </a:r>
          </a:p>
          <a:p>
            <a:r>
              <a:rPr lang="en-US" dirty="0"/>
              <a:t>2 X 2 OR 4 X 4 GAUZE DRESSING/SPONGES</a:t>
            </a:r>
          </a:p>
          <a:p>
            <a:r>
              <a:rPr lang="en-US" dirty="0"/>
              <a:t>DISPOSABLE GLOVES</a:t>
            </a:r>
          </a:p>
          <a:p>
            <a:r>
              <a:rPr lang="en-US" dirty="0"/>
              <a:t>24 GAUGE, 5/8” CATHETER</a:t>
            </a:r>
          </a:p>
          <a:p>
            <a:r>
              <a:rPr lang="en-US" dirty="0"/>
              <a:t>NORMAL SALINE FLUSH</a:t>
            </a:r>
          </a:p>
          <a:p>
            <a:r>
              <a:rPr lang="en-US" dirty="0"/>
              <a:t>NON ALLERGIC TAPE</a:t>
            </a:r>
          </a:p>
          <a:p>
            <a:r>
              <a:rPr lang="en-US" dirty="0"/>
              <a:t>SKIN PREP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4336" y="981940"/>
            <a:ext cx="22098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201" y="3839440"/>
            <a:ext cx="2630199" cy="239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631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ABOUT INFORMED CONSENT?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GOOD QUESTION! </a:t>
            </a:r>
          </a:p>
          <a:p>
            <a:r>
              <a:rPr lang="en-US" dirty="0"/>
              <a:t>IN HOSPICE PATIENTS ESPECIALLY………</a:t>
            </a:r>
          </a:p>
          <a:p>
            <a:r>
              <a:rPr lang="en-US" dirty="0"/>
              <a:t>INFORMED CONSENT SHOULD INCLUDE:</a:t>
            </a:r>
          </a:p>
          <a:p>
            <a:pPr lvl="1"/>
            <a:r>
              <a:rPr lang="en-US" dirty="0"/>
              <a:t>PURPOSE OF USING SUBCUTANEOUS FLUIDS</a:t>
            </a:r>
          </a:p>
          <a:p>
            <a:pPr lvl="1"/>
            <a:r>
              <a:rPr lang="en-US" dirty="0"/>
              <a:t>THAT THE UNDERLYING DISEASE PROCESS WILL CONTINUE AND THAT FURTHER DETERIORATION MAY BE DUE TO THIS RATHER THAN REDUCED FLUID INTAKE</a:t>
            </a:r>
          </a:p>
          <a:p>
            <a:pPr lvl="1"/>
            <a:r>
              <a:rPr lang="en-US" dirty="0"/>
              <a:t>HOW THE DECISION WILL BE MADE TO STOP THE INFUSION</a:t>
            </a:r>
          </a:p>
          <a:p>
            <a:pPr lvl="1"/>
            <a:r>
              <a:rPr lang="en-US" dirty="0"/>
              <a:t>POSSIBLE EDEMA</a:t>
            </a:r>
          </a:p>
          <a:p>
            <a:pPr lvl="1"/>
            <a:r>
              <a:rPr lang="en-US" dirty="0"/>
              <a:t>POSSIBLE INCREASE IN AIRWAY SECRETIONS CAUSING “DEATH RATTLE”</a:t>
            </a:r>
          </a:p>
          <a:p>
            <a:pPr lvl="1"/>
            <a:r>
              <a:rPr lang="en-US" dirty="0"/>
              <a:t>POSSIBLE INCREASE IN GI SECRETIONS CAUSING INCREASE IN V/V</a:t>
            </a:r>
          </a:p>
          <a:p>
            <a:pPr lvl="1"/>
            <a:r>
              <a:rPr lang="en-US" dirty="0"/>
              <a:t>POSSIBLE NEED FOR URINARY CATHETER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8691" y="3722559"/>
            <a:ext cx="2066491" cy="250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181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OF “THE USUAL” </a:t>
            </a:r>
          </a:p>
          <a:p>
            <a:r>
              <a:rPr lang="en-US" dirty="0"/>
              <a:t>DON GLOVES</a:t>
            </a:r>
          </a:p>
          <a:p>
            <a:r>
              <a:rPr lang="en-US" dirty="0"/>
              <a:t>CLEAN SELECTED SITE WITH CHLOROHEXADINE OR ALCOHOL</a:t>
            </a:r>
          </a:p>
          <a:p>
            <a:r>
              <a:rPr lang="en-US" dirty="0"/>
              <a:t>ALLOW TO DRY</a:t>
            </a:r>
          </a:p>
          <a:p>
            <a:r>
              <a:rPr lang="en-US" dirty="0"/>
              <a:t>PREPARE EXTENSION TUBING AND PRIME WITH SALINE</a:t>
            </a:r>
          </a:p>
          <a:p>
            <a:r>
              <a:rPr lang="en-US" dirty="0"/>
              <a:t>USE 24G 5/8” PROTECTIVE CATHETER</a:t>
            </a:r>
          </a:p>
          <a:p>
            <a:r>
              <a:rPr lang="en-US" dirty="0"/>
              <a:t>STABILIZE TISSUE WITH FREE HAND, HOLDING IT FLAT, IN A NATURAL POSITION</a:t>
            </a:r>
          </a:p>
          <a:p>
            <a:r>
              <a:rPr lang="en-US" dirty="0"/>
              <a:t>INSERT NEEDLE AT  30-45 DEGREE ANGLE WITH BEVEL UP, ALMOST UP TO HUB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1537" y="1138237"/>
            <a:ext cx="25241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35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CHECK FOR BLOOD RETURN—THERE SHOULD BE NONE</a:t>
            </a:r>
          </a:p>
          <a:p>
            <a:r>
              <a:rPr lang="en-US" dirty="0"/>
              <a:t>IF BLOOD IN TUBING—REMOVE AND REPEAT IN DIFFERENT SITE</a:t>
            </a:r>
          </a:p>
          <a:p>
            <a:r>
              <a:rPr lang="en-US" dirty="0"/>
              <a:t>SECURE WITH TAPE</a:t>
            </a:r>
          </a:p>
          <a:p>
            <a:r>
              <a:rPr lang="en-US" dirty="0"/>
              <a:t>USE SKIN PREP TO PREPARE IT FOR TRANSPARENT DRESSING</a:t>
            </a:r>
          </a:p>
          <a:p>
            <a:r>
              <a:rPr lang="en-US" dirty="0"/>
              <a:t>APPLY TRANSPARENT DRESSING OVER INSERTION SITE</a:t>
            </a:r>
          </a:p>
          <a:p>
            <a:r>
              <a:rPr lang="en-US" dirty="0"/>
              <a:t>LABEL SITE </a:t>
            </a:r>
          </a:p>
          <a:p>
            <a:r>
              <a:rPr lang="en-US" dirty="0"/>
              <a:t>NOT FOR IV INFUSION</a:t>
            </a:r>
          </a:p>
          <a:p>
            <a:r>
              <a:rPr lang="en-US" dirty="0"/>
              <a:t>ADJUST FLUID/MEDICATION RATE AS PRESCRIBED</a:t>
            </a:r>
          </a:p>
          <a:p>
            <a:r>
              <a:rPr lang="en-US" dirty="0"/>
              <a:t>IF PUSHING, FOLLOW MED WITH 1 ML NS FLUSH</a:t>
            </a:r>
          </a:p>
          <a:p>
            <a:r>
              <a:rPr lang="en-US" dirty="0"/>
              <a:t>EXAMINE SITE EVERY 8 HOURS FOR SWELLING, REDNESS, PAIN, AND FLUID LEAKAGE</a:t>
            </a:r>
          </a:p>
          <a:p>
            <a:r>
              <a:rPr lang="en-US" dirty="0"/>
              <a:t>CHANGE SITES AS NEEDED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8368" y="1031557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315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 AND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GRAVITY OR PUMP</a:t>
            </a:r>
          </a:p>
          <a:p>
            <a:r>
              <a:rPr lang="en-US" dirty="0"/>
              <a:t>GENERALLY:</a:t>
            </a:r>
          </a:p>
          <a:p>
            <a:r>
              <a:rPr lang="en-US" dirty="0"/>
              <a:t>ABOUT 1.5 L CAN BE DELIVERED AT ANY ONE SITE</a:t>
            </a:r>
          </a:p>
          <a:p>
            <a:r>
              <a:rPr lang="en-US" dirty="0"/>
              <a:t>MAXIMUM 2 L OVER 24 HOURS</a:t>
            </a:r>
          </a:p>
          <a:p>
            <a:r>
              <a:rPr lang="en-US" dirty="0"/>
              <a:t>BOLUSES OF 500 ML CAN BE GIVEN</a:t>
            </a:r>
          </a:p>
          <a:p>
            <a:r>
              <a:rPr lang="en-US" dirty="0"/>
              <a:t>TIMING:</a:t>
            </a:r>
          </a:p>
          <a:p>
            <a:pPr lvl="1"/>
            <a:r>
              <a:rPr lang="en-US" dirty="0"/>
              <a:t>CONTINUOUSLY</a:t>
            </a:r>
          </a:p>
          <a:p>
            <a:pPr lvl="1"/>
            <a:r>
              <a:rPr lang="en-US" dirty="0"/>
              <a:t>OVERNIGHT</a:t>
            </a:r>
          </a:p>
          <a:p>
            <a:pPr lvl="1"/>
            <a:r>
              <a:rPr lang="en-US" dirty="0"/>
              <a:t>IN BOLUSES OF 500 ML PER HOUR, 2-3 X DAILY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3741" y="210312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165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ADMINISTERING FLUIDS AND MEDICATIONS…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TO BE ACHIEVED THROUGH TWO MAIN ROUTES:</a:t>
            </a:r>
          </a:p>
          <a:p>
            <a:r>
              <a:rPr lang="en-US" dirty="0"/>
              <a:t>ORAL OR PO</a:t>
            </a:r>
          </a:p>
          <a:p>
            <a:r>
              <a:rPr lang="en-US" dirty="0"/>
              <a:t>IV OR INTRAVENOUSLY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6022" y="1925955"/>
            <a:ext cx="2857500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6022" y="4341235"/>
            <a:ext cx="285750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841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 AND FAMILY EDUCATION INCLUDES:</a:t>
            </a:r>
          </a:p>
          <a:p>
            <a:r>
              <a:rPr lang="en-US" dirty="0"/>
              <a:t>EXPLANATION AND EDUCATION ABOUT WHAT HE DEVICE WILL DO</a:t>
            </a:r>
          </a:p>
          <a:p>
            <a:r>
              <a:rPr lang="en-US" dirty="0"/>
              <a:t>ADVANTAGES AND POSSIBLE DISADVANTAGES</a:t>
            </a:r>
          </a:p>
          <a:p>
            <a:r>
              <a:rPr lang="en-US" dirty="0"/>
              <a:t>SAFETY</a:t>
            </a:r>
          </a:p>
          <a:p>
            <a:r>
              <a:rPr lang="en-US" dirty="0"/>
              <a:t>ASEPSIS</a:t>
            </a:r>
          </a:p>
          <a:p>
            <a:r>
              <a:rPr lang="en-US" dirty="0"/>
              <a:t>TROUBLESHOOTING GUIDELINES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5026" y="3183254"/>
            <a:ext cx="3320399" cy="257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254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PATIENT ASSESSMENT AND TROUBLESHOOTING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UTILIZE THE RIGHTS OF MEDICATION ADMINISTRATION</a:t>
            </a:r>
          </a:p>
          <a:p>
            <a:r>
              <a:rPr lang="en-US" dirty="0"/>
              <a:t>MAKE SURE DRUGS BEING DELIVERED ARE COMPATIBLE</a:t>
            </a:r>
          </a:p>
          <a:p>
            <a:r>
              <a:rPr lang="en-US" dirty="0"/>
              <a:t>IF USING A PUMP (ESPECIALLY IN THE HOME SETTING) HAVE SPARE BATTERIES AVAILABLE</a:t>
            </a:r>
          </a:p>
          <a:p>
            <a:r>
              <a:rPr lang="en-US" dirty="0"/>
              <a:t>ASSESS CLIENT REGULARLY</a:t>
            </a:r>
          </a:p>
          <a:p>
            <a:r>
              <a:rPr lang="en-US" dirty="0"/>
              <a:t>DOCUMENT SYMPTOM CONTROL AND EVALUATE INTERVENTIONS</a:t>
            </a:r>
          </a:p>
          <a:p>
            <a:r>
              <a:rPr lang="en-US" dirty="0"/>
              <a:t>CAREFULLY INSPECT SITE EVERY 4-8 HOURS</a:t>
            </a:r>
          </a:p>
          <a:p>
            <a:r>
              <a:rPr lang="en-US" dirty="0"/>
              <a:t>INSPECT TUBING FOR PATENCY</a:t>
            </a:r>
          </a:p>
          <a:p>
            <a:r>
              <a:rPr lang="en-US" dirty="0"/>
              <a:t>INSPECT SITE FOR TENDERNESS</a:t>
            </a:r>
          </a:p>
          <a:p>
            <a:r>
              <a:rPr lang="en-US" dirty="0"/>
              <a:t>HEMATOMA</a:t>
            </a:r>
          </a:p>
          <a:p>
            <a:r>
              <a:rPr lang="en-US" dirty="0"/>
              <a:t>LEAKING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7700" y="4216978"/>
            <a:ext cx="28575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12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ADVERSE EFFECTS OF HYPODERMOCLYSIS INCLUDE: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LOCAL EDEMA</a:t>
            </a:r>
          </a:p>
          <a:p>
            <a:pPr lvl="1"/>
            <a:r>
              <a:rPr lang="en-US" dirty="0"/>
              <a:t>MOST COMMON EFFECT; CAN BE RESOLVED BY MASSAGE</a:t>
            </a:r>
          </a:p>
          <a:p>
            <a:r>
              <a:rPr lang="en-US" dirty="0"/>
              <a:t>LOCAL CATHETER REACTIONS</a:t>
            </a:r>
          </a:p>
          <a:p>
            <a:r>
              <a:rPr lang="en-US" dirty="0"/>
              <a:t>PAIN OR DISCOMFORT AT SITE</a:t>
            </a:r>
          </a:p>
          <a:p>
            <a:pPr lvl="1"/>
            <a:r>
              <a:rPr lang="en-US" dirty="0"/>
              <a:t>RARE</a:t>
            </a:r>
          </a:p>
          <a:p>
            <a:pPr lvl="1"/>
            <a:r>
              <a:rPr lang="en-US" dirty="0"/>
              <a:t>CAN BE RELATED TO INSERTION OF NEEDLE DEEPER THAN SUBCUTANEOUS LAYER </a:t>
            </a:r>
          </a:p>
          <a:p>
            <a:pPr lvl="1"/>
            <a:r>
              <a:rPr lang="en-US" dirty="0"/>
              <a:t>INCREASE IN INFUSION RATE</a:t>
            </a:r>
          </a:p>
          <a:p>
            <a:r>
              <a:rPr lang="en-US" dirty="0"/>
              <a:t>CELLULITIS</a:t>
            </a:r>
          </a:p>
          <a:p>
            <a:pPr lvl="1"/>
            <a:r>
              <a:rPr lang="en-US" dirty="0"/>
              <a:t>GOOD ASEPSIS CAN PREVENT THIS</a:t>
            </a:r>
          </a:p>
          <a:p>
            <a:r>
              <a:rPr lang="en-US" dirty="0"/>
              <a:t>PUNCTURE OF BLOOD VESSELS</a:t>
            </a:r>
          </a:p>
          <a:p>
            <a:pPr lvl="1"/>
            <a:r>
              <a:rPr lang="en-US" dirty="0"/>
              <a:t>MINIMAL RISK, THERE SHOULD BE </a:t>
            </a:r>
            <a:r>
              <a:rPr lang="en-US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en-US" dirty="0"/>
              <a:t> BLOOD RETURN WHEN STARTING INFUSION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7908" y="1328394"/>
            <a:ext cx="2287731" cy="224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83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ADVERSE EFFECTS CONTINUED…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PULMONARY EDEMA</a:t>
            </a:r>
          </a:p>
          <a:p>
            <a:pPr lvl="1"/>
            <a:r>
              <a:rPr lang="en-US" dirty="0"/>
              <a:t>RARE</a:t>
            </a:r>
          </a:p>
          <a:p>
            <a:pPr lvl="1"/>
            <a:r>
              <a:rPr lang="en-US" dirty="0"/>
              <a:t>REPORTED IN 0.6% OF MORE THAN 600 PATIENTS</a:t>
            </a:r>
          </a:p>
          <a:p>
            <a:r>
              <a:rPr lang="en-US" dirty="0"/>
              <a:t>CHANGE IN PLASMA CONCENTRATION OF ELECTROLYTES</a:t>
            </a:r>
          </a:p>
          <a:p>
            <a:pPr lvl="1"/>
            <a:r>
              <a:rPr lang="en-US" dirty="0"/>
              <a:t>RARE</a:t>
            </a:r>
          </a:p>
          <a:p>
            <a:pPr lvl="1"/>
            <a:r>
              <a:rPr lang="en-US" dirty="0"/>
              <a:t>LESS COMMON THAN WITH IV INFUSION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30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COMMONLY ADMINISTERED DRUGS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MORPHINE</a:t>
            </a:r>
          </a:p>
          <a:p>
            <a:r>
              <a:rPr lang="en-US" dirty="0"/>
              <a:t>HALOPERIDOL</a:t>
            </a:r>
          </a:p>
          <a:p>
            <a:r>
              <a:rPr lang="en-US" dirty="0"/>
              <a:t>METHOTRIMEPRAZINE</a:t>
            </a:r>
          </a:p>
          <a:p>
            <a:r>
              <a:rPr lang="en-US" dirty="0"/>
              <a:t>SEDATION, END-OF-LIFE RESTLESSNESS/DELIRIUM/INTRACTABLE PAIN</a:t>
            </a:r>
          </a:p>
          <a:p>
            <a:r>
              <a:rPr lang="en-US" dirty="0"/>
              <a:t>N/V</a:t>
            </a:r>
          </a:p>
          <a:p>
            <a:r>
              <a:rPr lang="en-US" dirty="0"/>
              <a:t>SCOPOLAMINE</a:t>
            </a:r>
          </a:p>
          <a:p>
            <a:r>
              <a:rPr lang="en-US" dirty="0"/>
              <a:t>SOME BENZODIAZEPINES</a:t>
            </a:r>
          </a:p>
          <a:p>
            <a:r>
              <a:rPr lang="en-US" dirty="0"/>
              <a:t>PHENOBARBITAL</a:t>
            </a:r>
          </a:p>
          <a:p>
            <a:r>
              <a:rPr lang="en-US" dirty="0"/>
              <a:t>HYALURONIDASE</a:t>
            </a:r>
          </a:p>
          <a:p>
            <a:r>
              <a:rPr lang="en-US" dirty="0"/>
              <a:t>INSULIN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9996" y="3949065"/>
            <a:ext cx="285750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093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INSULIN PUMP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SAME BASIC TECHNIQUE</a:t>
            </a:r>
          </a:p>
          <a:p>
            <a:r>
              <a:rPr lang="en-US" dirty="0"/>
              <a:t>INFUSION SET IS CHANGED EVERY 2-3 DAYS</a:t>
            </a:r>
          </a:p>
          <a:p>
            <a:r>
              <a:rPr lang="en-US" dirty="0"/>
              <a:t>SITES ARE ROTATED (JUST LIKE GIVING INSULIN INJECTIONS!)</a:t>
            </a:r>
          </a:p>
          <a:p>
            <a:r>
              <a:rPr lang="en-US" dirty="0"/>
              <a:t>ABDOMEN IS PREFERRED BECAUSE THE ABSORPTION IS MORE RAPID AND CONSISTENT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868" y="4069080"/>
            <a:ext cx="28575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1613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CAN HAVE A PUMP?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PATIENTS WITH:</a:t>
            </a:r>
          </a:p>
          <a:p>
            <a:pPr lvl="1"/>
            <a:r>
              <a:rPr lang="en-US" dirty="0"/>
              <a:t>A1C&gt;7.0-7.5%, ACCOMPANIED BY FREQUENT SEVERE HYPOGLYCEMIA (&lt;70 MG/</a:t>
            </a:r>
            <a:r>
              <a:rPr lang="en-US" dirty="0" err="1"/>
              <a:t>dL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HYPOGLYCEMIC EVENTS REQUIRING THIRD PARTY ASSISTANCE</a:t>
            </a:r>
          </a:p>
          <a:p>
            <a:pPr lvl="1"/>
            <a:r>
              <a:rPr lang="en-US" dirty="0"/>
              <a:t>HYPOGLYCEMIA INTERFERING WITH WORK, SCHOOL, OR FAMILY OBLIGATIONS</a:t>
            </a:r>
          </a:p>
          <a:p>
            <a:pPr lvl="1"/>
            <a:r>
              <a:rPr lang="en-US" dirty="0"/>
              <a:t>FREQUENT AND UNPREDICTABLE FLUCTUATIONS IN BLOOD GLUCOSE LEVELS</a:t>
            </a:r>
          </a:p>
          <a:p>
            <a:pPr lvl="1"/>
            <a:r>
              <a:rPr lang="en-US" dirty="0"/>
              <a:t>PATIENT PERCEPTION THAT DIABETES MANAGEMENT IMPEDES THE PURSUIT OF PERSONAL OR PROFESSIONAL GOALS</a:t>
            </a:r>
          </a:p>
          <a:p>
            <a:pPr lvl="1"/>
            <a:r>
              <a:rPr lang="en-US" dirty="0"/>
              <a:t>WHEN INTERMITTENT INSULIN INJECTIONS ARE NOT MEETING TREATMENT GOALS AND OUTCOME MEASURES ARE SUB-OPTIMAL</a:t>
            </a:r>
          </a:p>
        </p:txBody>
      </p:sp>
    </p:spTree>
    <p:extLst>
      <p:ext uri="{BB962C8B-B14F-4D97-AF65-F5344CB8AC3E}">
        <p14:creationId xmlns:p14="http://schemas.microsoft.com/office/powerpoint/2010/main" val="318526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PUMP USERS MUST BE ABLE TO…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 INFUSION SETS</a:t>
            </a:r>
          </a:p>
          <a:p>
            <a:r>
              <a:rPr lang="en-US" dirty="0"/>
              <a:t>FILL PUMP CARTRIDGES</a:t>
            </a:r>
          </a:p>
          <a:p>
            <a:r>
              <a:rPr lang="en-US" dirty="0"/>
              <a:t>PROGRAM THE PUMP</a:t>
            </a:r>
          </a:p>
          <a:p>
            <a:r>
              <a:rPr lang="en-US" dirty="0"/>
              <a:t>MUST BE WILLING TO WORK WITH HEALTH CARE TEAM TO ACHIEVE GOALS OF THERAPY</a:t>
            </a:r>
          </a:p>
          <a:p>
            <a:r>
              <a:rPr lang="en-US" dirty="0"/>
              <a:t>NEED SUFFICIENT EDUCATION AND SUPPORT</a:t>
            </a:r>
          </a:p>
          <a:p>
            <a:r>
              <a:rPr lang="en-US" dirty="0"/>
              <a:t>MUST CHECK BLOOD GLUCOSE AT LEAST 4X DAILY</a:t>
            </a:r>
          </a:p>
          <a:p>
            <a:r>
              <a:rPr lang="en-US" dirty="0"/>
              <a:t>MUST HAVE COMMITMENT AND COMPETENCE TO PERFORM BASIC DIABETES SELF-MANAGEMENT BEHAVIORS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0256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REALLY GREAT THING…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PUMP USERS MAY SKIP OR DELAY MEALS</a:t>
            </a:r>
          </a:p>
          <a:p>
            <a:r>
              <a:rPr lang="en-US" dirty="0"/>
              <a:t>MAY BE FLEXIBLE ON AMOUNT OF CARBS CONSUMED AT ONE TIME</a:t>
            </a:r>
          </a:p>
          <a:p>
            <a:r>
              <a:rPr lang="en-US" dirty="0"/>
              <a:t>MEALTIME INSULIN IS DELIVERED MORE LIKE PEOPLE WITHOUT DIABETES</a:t>
            </a:r>
          </a:p>
          <a:p>
            <a:pPr lvl="1"/>
            <a:r>
              <a:rPr lang="en-US" dirty="0"/>
              <a:t>RELEASED IN RESPONSE TO BLOOD SUGAR RISE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0" y="406908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7407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PROBLEMS?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DISCOMFORT WITH INSERTION</a:t>
            </a:r>
          </a:p>
          <a:p>
            <a:r>
              <a:rPr lang="en-US" dirty="0"/>
              <a:t>USUALLY RESOLVES</a:t>
            </a:r>
          </a:p>
          <a:p>
            <a:r>
              <a:rPr lang="en-US" dirty="0"/>
              <a:t>ASEPSIS IS CRITICAL!</a:t>
            </a:r>
          </a:p>
          <a:p>
            <a:r>
              <a:rPr lang="en-US" dirty="0"/>
              <a:t>IF:</a:t>
            </a:r>
          </a:p>
          <a:p>
            <a:pPr lvl="1"/>
            <a:r>
              <a:rPr lang="en-US" dirty="0"/>
              <a:t>ANY ABNORMAL DISCOMFORT IS FELT, CHANGE THE SET AND SITE</a:t>
            </a:r>
          </a:p>
          <a:p>
            <a:pPr lvl="1"/>
            <a:r>
              <a:rPr lang="en-US" dirty="0"/>
              <a:t>CALL THE DOCTOR:</a:t>
            </a:r>
          </a:p>
          <a:p>
            <a:pPr lvl="2"/>
            <a:r>
              <a:rPr lang="en-US" dirty="0"/>
              <a:t>REDNESS/HARDNESS/TENDERNESS AROUND SITE</a:t>
            </a:r>
          </a:p>
          <a:p>
            <a:pPr lvl="2"/>
            <a:r>
              <a:rPr lang="en-US" dirty="0"/>
              <a:t>OOZING FROM CANNULA SITE</a:t>
            </a:r>
          </a:p>
          <a:p>
            <a:pPr lvl="2"/>
            <a:r>
              <a:rPr lang="en-US" dirty="0"/>
              <a:t>WARM TO TOUCH</a:t>
            </a:r>
          </a:p>
          <a:p>
            <a:pPr lvl="1"/>
            <a:r>
              <a:rPr lang="en-US" dirty="0"/>
              <a:t>IF INFECTION OCCURS:</a:t>
            </a:r>
          </a:p>
          <a:p>
            <a:pPr lvl="2"/>
            <a:r>
              <a:rPr lang="en-US" dirty="0"/>
              <a:t>USUALLY STAPH AND REQUIRES ORAL ANTIBIOTIC</a:t>
            </a:r>
          </a:p>
          <a:p>
            <a:pPr lvl="2"/>
            <a:r>
              <a:rPr lang="en-US" dirty="0"/>
              <a:t>ASEPSIS!</a:t>
            </a:r>
          </a:p>
          <a:p>
            <a:pPr lvl="2"/>
            <a:r>
              <a:rPr lang="en-US" dirty="0"/>
              <a:t>IF ABSCESS OCCURRS, INCISE, DRAIN, CULTURE</a:t>
            </a:r>
          </a:p>
          <a:p>
            <a:pPr lvl="2"/>
            <a:r>
              <a:rPr lang="en-US" dirty="0"/>
              <a:t>RULE OUT MRSA</a:t>
            </a:r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814" y="2103120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74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THERE IS ANOTHER WAY TO GIVE MEDS AND FLUIDS…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SUBCUTANEOUS INFUSION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204" y="3127663"/>
            <a:ext cx="4694464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398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COUPLE OF OTHER THINGS…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LIPODYSTROPHY AND LIPOHYPERTROPHY</a:t>
            </a:r>
          </a:p>
          <a:p>
            <a:r>
              <a:rPr lang="en-US" dirty="0"/>
              <a:t>ROTATE!!</a:t>
            </a:r>
          </a:p>
          <a:p>
            <a:r>
              <a:rPr lang="en-US" dirty="0"/>
              <a:t>WAIT 3-4 WEEKS BEFORE RE-USING SITE</a:t>
            </a:r>
          </a:p>
          <a:p>
            <a:r>
              <a:rPr lang="en-US" dirty="0"/>
              <a:t>USUALLY NOT DANGEROUS, BUT ARE COSMETICALLY UNDESIRABLE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861" y="4180176"/>
            <a:ext cx="3040625" cy="18446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396" y="4180176"/>
            <a:ext cx="4812120" cy="184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151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MECHANICAL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CAUSE HYPOGLYCEMIA OR HYPERGLYCEMIA OR DKA</a:t>
            </a:r>
          </a:p>
          <a:p>
            <a:r>
              <a:rPr lang="en-US" dirty="0"/>
              <a:t>INFUSION SITE PROBLEMS</a:t>
            </a:r>
          </a:p>
          <a:p>
            <a:r>
              <a:rPr lang="en-US" dirty="0"/>
              <a:t>DISPLACED OR CLOGGED INFUSION SETS</a:t>
            </a:r>
          </a:p>
          <a:p>
            <a:r>
              <a:rPr lang="en-US" dirty="0"/>
              <a:t>INACTIVATED INSULIN BECAUSE OF DEGRADATION</a:t>
            </a:r>
          </a:p>
          <a:p>
            <a:r>
              <a:rPr lang="en-US" dirty="0"/>
              <a:t>PUMP MALFUNCTION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3370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HYPERGLYCEMIA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1040"/>
          <a:stretch/>
        </p:blipFill>
        <p:spPr>
          <a:xfrm>
            <a:off x="3657599" y="1704109"/>
            <a:ext cx="5278583" cy="4468091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9006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HYPOGLYCEMIA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4927" y="1631248"/>
            <a:ext cx="5465618" cy="465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053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DIABETIC KETOACIDOSIS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2103121"/>
            <a:ext cx="10058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DEVELOPS WHEN YOUR BODY CAN'T PRODUCE ENOUGH INSULIN.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INSULIN NORMALLY PLAYS A KEY ROLE IN HELPING SUGAR (GLUCOSE) — A MAJOR SOURCE OF ENERGY FOR YOUR MUSCLES AND OTHER TISSUES — ENTER YOUR CELLS.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WITHOUT ENOUGH INSULIN, YOUR BODY BEGINS TO BREAK DOWN FAT AS FUEL.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THIS PROCESS PRODUCES A BUILDUP OF ACIDS IN THE BLOODSTREAM CALLED KETONES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EVENTUALLY LEADING TO DIABETIC KETOACIDOSIS IF UNTREATED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DKA CAN BE SERIOUS AND CAN LEAD TO DEATH</a:t>
            </a:r>
          </a:p>
        </p:txBody>
      </p:sp>
    </p:spTree>
    <p:extLst>
      <p:ext uri="{BB962C8B-B14F-4D97-AF65-F5344CB8AC3E}">
        <p14:creationId xmlns:p14="http://schemas.microsoft.com/office/powerpoint/2010/main" val="1056871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DIABETIC KETOACIDOSIS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371" y="2103120"/>
            <a:ext cx="6106391" cy="389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395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ABOUT THE LPN AND SUBCUTANEOUS INFUSIONS?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i="1" dirty="0"/>
              <a:t>GENERALLY</a:t>
            </a:r>
            <a:r>
              <a:rPr lang="en-US" sz="2000" dirty="0"/>
              <a:t>:</a:t>
            </a:r>
          </a:p>
          <a:p>
            <a:pPr lvl="1"/>
            <a:r>
              <a:rPr lang="en-US" sz="2000" dirty="0"/>
              <a:t>LPN’S ASSESS SITES</a:t>
            </a:r>
          </a:p>
          <a:p>
            <a:pPr lvl="1"/>
            <a:r>
              <a:rPr lang="en-US" sz="2000" dirty="0"/>
              <a:t>PERFORM SITE CARE AS NEEDED</a:t>
            </a:r>
          </a:p>
          <a:p>
            <a:pPr lvl="1"/>
            <a:r>
              <a:rPr lang="en-US" sz="2000" dirty="0"/>
              <a:t>MONITOR THE SUBCUTANEOUS SITE AND INFUSION</a:t>
            </a:r>
          </a:p>
          <a:p>
            <a:pPr lvl="1"/>
            <a:r>
              <a:rPr lang="en-US" sz="2000" dirty="0"/>
              <a:t>HANG ADDITIONAL SOLUTIONS FOR HYPODERMOCLYSIS FOR SIMPLE REHYDRATION</a:t>
            </a:r>
          </a:p>
          <a:p>
            <a:pPr lvl="1"/>
            <a:r>
              <a:rPr lang="en-US" sz="2000" dirty="0"/>
              <a:t>MAY DISCONTINUE THE INFUSION AND REMOVE THE NEEDLE UPON MD’S ORDERS</a:t>
            </a:r>
          </a:p>
          <a:p>
            <a:pPr lvl="1"/>
            <a:r>
              <a:rPr lang="en-US" sz="2000" dirty="0"/>
              <a:t>CANNOT ADMINISTER OPIODS VIA SUBCUTANEOUS PUSH, PCA OR CONTINUOUS DRIP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8376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CONCLUSION…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SUBCUTANEOUS ROUTE MAY BE COMING TO A FACILITY NEAR YOU!</a:t>
            </a:r>
          </a:p>
          <a:p>
            <a:r>
              <a:rPr lang="en-US" sz="2400" dirty="0"/>
              <a:t>IT IS MUCH LESS INVASIVE</a:t>
            </a:r>
          </a:p>
          <a:p>
            <a:r>
              <a:rPr lang="en-US" sz="2400" dirty="0"/>
              <a:t>IT IS MUCH LESS COSTLY</a:t>
            </a:r>
          </a:p>
          <a:p>
            <a:r>
              <a:rPr lang="en-US" sz="2400" dirty="0"/>
              <a:t>AND IT CAN BE VERY EFFECTIVE IN DELIVERY OF INSULIN AND OTHER DRUGS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672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A SUBCUTANEOUS INFUSION?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AN INFUSION OF FLUID UNDER THE SKIN</a:t>
            </a:r>
          </a:p>
          <a:p>
            <a:r>
              <a:rPr lang="en-US" dirty="0"/>
              <a:t>A.K.A.</a:t>
            </a:r>
          </a:p>
          <a:p>
            <a:pPr lvl="1"/>
            <a:r>
              <a:rPr lang="en-US" dirty="0"/>
              <a:t>HYPODERMOCLYSIS</a:t>
            </a:r>
          </a:p>
          <a:p>
            <a:pPr lvl="1"/>
            <a:r>
              <a:rPr lang="en-US" dirty="0"/>
              <a:t>INTERSTITIAL INFUSION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9357" y="2647516"/>
            <a:ext cx="238125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95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A SUBCUTANEOUS INFUSION?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NEEDLE IS INSERTED UNDER THE SKIN (IN THE SUBCUTANEOUS LAYER)</a:t>
            </a:r>
          </a:p>
          <a:p>
            <a:r>
              <a:rPr lang="en-US" dirty="0"/>
              <a:t>FLUID SLOWLY ENTERS THE INJECTION SITE</a:t>
            </a:r>
          </a:p>
          <a:p>
            <a:pPr lvl="1"/>
            <a:r>
              <a:rPr lang="en-US" dirty="0"/>
              <a:t>BY GRAVITY</a:t>
            </a:r>
          </a:p>
          <a:p>
            <a:pPr lvl="1"/>
            <a:r>
              <a:rPr lang="en-US" dirty="0"/>
              <a:t>BY PUMP</a:t>
            </a:r>
          </a:p>
          <a:p>
            <a:r>
              <a:rPr lang="en-US" dirty="0"/>
              <a:t>THE BODY ABSORBS THE MATERIAL SLOWLY</a:t>
            </a:r>
          </a:p>
          <a:p>
            <a:pPr lvl="1"/>
            <a:r>
              <a:rPr lang="en-US" dirty="0"/>
              <a:t>USEFUL WHEN LONG-TERM PAIN CONTROL IS DESIRED</a:t>
            </a:r>
          </a:p>
          <a:p>
            <a:pPr lvl="1"/>
            <a:r>
              <a:rPr lang="en-US" dirty="0"/>
              <a:t>ALSO USEFUL FOR SLOW-RELEASE MEDICATIONS LIKE INSULIN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950" y="3610407"/>
            <a:ext cx="28575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790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WOULD THE SUBCUTANEOUS INFUSION BE USED?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PATIENTS CANNOT TAKE MEDICATIONS ORALLY</a:t>
            </a:r>
          </a:p>
          <a:p>
            <a:r>
              <a:rPr lang="en-US" dirty="0"/>
              <a:t>PATIENTS CANNOT TAKE MEDICATIONS RECTALLY</a:t>
            </a:r>
          </a:p>
          <a:p>
            <a:r>
              <a:rPr lang="en-US" dirty="0"/>
              <a:t>PATIENTS HAVE POOR VENOUS ACCESS</a:t>
            </a:r>
          </a:p>
          <a:p>
            <a:r>
              <a:rPr lang="en-US" dirty="0"/>
              <a:t>SLOW ABSORPTION IS DESIRED</a:t>
            </a:r>
          </a:p>
          <a:p>
            <a:r>
              <a:rPr lang="en-US" dirty="0"/>
              <a:t>PALLIATIVE CARE FOR CLIENTS IN THE TERMINAL STAGES OF AN ILLNESS</a:t>
            </a:r>
          </a:p>
          <a:p>
            <a:r>
              <a:rPr lang="en-US" dirty="0"/>
              <a:t>PUMP DELIVERY OF INSULIN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9918" y="4166755"/>
            <a:ext cx="2062596" cy="206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564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A SUBCUTANEOUS INFUSION USED TO TREAT?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DEHYDRATION</a:t>
            </a:r>
          </a:p>
          <a:p>
            <a:r>
              <a:rPr lang="en-US" dirty="0"/>
              <a:t>NAUSEA/VOMITING</a:t>
            </a:r>
          </a:p>
          <a:p>
            <a:r>
              <a:rPr lang="en-US" dirty="0"/>
              <a:t>END-OF-LIFE CARE</a:t>
            </a:r>
          </a:p>
          <a:p>
            <a:pPr lvl="1"/>
            <a:r>
              <a:rPr lang="en-US" dirty="0"/>
              <a:t>PAIN CONTROL</a:t>
            </a:r>
          </a:p>
          <a:p>
            <a:pPr lvl="1"/>
            <a:r>
              <a:rPr lang="en-US" dirty="0"/>
              <a:t>SIMPLE HYDRATION AS CLIENTS STOP EATING AND DRINKING</a:t>
            </a:r>
          </a:p>
          <a:p>
            <a:r>
              <a:rPr lang="en-US" dirty="0"/>
              <a:t>INSULIN PUMPS</a:t>
            </a:r>
          </a:p>
          <a:p>
            <a:r>
              <a:rPr lang="en-US" dirty="0"/>
              <a:t>DYSPHASIA, DELIRIUM, CONFUSION, STUPOR, SEIZURES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5997" y="3194165"/>
            <a:ext cx="3076575" cy="254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84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THE ADVANTAGES OF SUBCUTANEOUS INFUSIONS?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LOW COST</a:t>
            </a:r>
          </a:p>
          <a:p>
            <a:r>
              <a:rPr lang="en-US" dirty="0"/>
              <a:t>NO SPECIAL TRAINING REQUIRED</a:t>
            </a:r>
          </a:p>
          <a:p>
            <a:r>
              <a:rPr lang="en-US" dirty="0"/>
              <a:t>MORE COMFORTABLE THAN IV ADMINISTRATION</a:t>
            </a:r>
          </a:p>
          <a:p>
            <a:r>
              <a:rPr lang="en-US" dirty="0"/>
              <a:t>LESS LIKELY TO CAUSE FLUID OVERLOAD</a:t>
            </a:r>
          </a:p>
          <a:p>
            <a:r>
              <a:rPr lang="en-US" dirty="0"/>
              <a:t>SIMPLE INSERTION</a:t>
            </a:r>
          </a:p>
          <a:p>
            <a:r>
              <a:rPr lang="en-US" dirty="0"/>
              <a:t>SUITABLE FOR IN-HOME CARE</a:t>
            </a:r>
          </a:p>
          <a:p>
            <a:pPr lvl="1"/>
            <a:r>
              <a:rPr lang="en-US" dirty="0"/>
              <a:t>NEEDS LESS SUPERVISION, LESS HOSPITALIZATION</a:t>
            </a:r>
          </a:p>
          <a:p>
            <a:r>
              <a:rPr lang="en-US" dirty="0"/>
              <a:t>CAN BE SET UP AND ADMINISTERED BY NURSES IN ALMOST ANY SETTING</a:t>
            </a:r>
          </a:p>
          <a:p>
            <a:r>
              <a:rPr lang="en-US" dirty="0"/>
              <a:t>DOES NOT CAUSE THROMBOPHLEBITIS</a:t>
            </a:r>
          </a:p>
          <a:p>
            <a:r>
              <a:rPr lang="en-US" dirty="0"/>
              <a:t>LOW RISK OF SEPTICEMIA OR SYSTEMIC INFECTION</a:t>
            </a:r>
          </a:p>
          <a:p>
            <a:r>
              <a:rPr lang="en-US" dirty="0"/>
              <a:t>CAN BE STARTED AND STOPPED AT ANY TIME BY OPENING AND CLOSING CLAMP ON TUBING; NO DANGER OF CLOT FORMATION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8970"/>
          <a:stretch/>
        </p:blipFill>
        <p:spPr>
          <a:xfrm>
            <a:off x="8870373" y="2315873"/>
            <a:ext cx="1458191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08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THE DISADVANTAGESOF SUBCUTANEOUS INFUSIONS?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USUAL RATE ONLY 1 mL/</a:t>
            </a:r>
            <a:r>
              <a:rPr lang="en-US" dirty="0" err="1"/>
              <a:t>hr</a:t>
            </a:r>
            <a:r>
              <a:rPr lang="en-US" dirty="0"/>
              <a:t> = 3000 ml/24 hours</a:t>
            </a:r>
          </a:p>
          <a:p>
            <a:r>
              <a:rPr lang="en-US" dirty="0"/>
              <a:t>LIMITATIONS ON ADMINISTRATION OF ELECTROLYTES, NUTRITION ADDITIVES AND MEDICATIONS</a:t>
            </a:r>
          </a:p>
          <a:p>
            <a:r>
              <a:rPr lang="en-US" dirty="0"/>
              <a:t>EDEMA AT INFUSION SITE IS COMMON</a:t>
            </a:r>
          </a:p>
          <a:p>
            <a:r>
              <a:rPr lang="en-US" dirty="0"/>
              <a:t>POSSIBILITY OF LOCAL REACTIONS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8666"/>
          <a:stretch/>
        </p:blipFill>
        <p:spPr>
          <a:xfrm>
            <a:off x="7263244" y="4446010"/>
            <a:ext cx="1466851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5669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350</TotalTime>
  <Words>1533</Words>
  <Application>Microsoft Office PowerPoint</Application>
  <PresentationFormat>Widescreen</PresentationFormat>
  <Paragraphs>279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Century Gothic</vt:lpstr>
      <vt:lpstr>Savon</vt:lpstr>
      <vt:lpstr>Subcutaneous infusions</vt:lpstr>
      <vt:lpstr>ADMINISTERING FLUIDS AND MEDICATIONS…</vt:lpstr>
      <vt:lpstr>THERE IS ANOTHER WAY TO GIVE MEDS AND FLUIDS…</vt:lpstr>
      <vt:lpstr>WHAT IS A SUBCUTANEOUS INFUSION?</vt:lpstr>
      <vt:lpstr>WHAT IS A SUBCUTANEOUS INFUSION?</vt:lpstr>
      <vt:lpstr>WHY WOULD THE SUBCUTANEOUS INFUSION BE USED?</vt:lpstr>
      <vt:lpstr>WHAT IS A SUBCUTANEOUS INFUSION USED TO TREAT?</vt:lpstr>
      <vt:lpstr>WHAT ARE THE ADVANTAGES OF SUBCUTANEOUS INFUSIONS?</vt:lpstr>
      <vt:lpstr>WHAT ARE THE DISADVANTAGESOF SUBCUTANEOUS INFUSIONS?</vt:lpstr>
      <vt:lpstr>ANY CONTRAINDICATIONS?</vt:lpstr>
      <vt:lpstr>ALSO AVOID…</vt:lpstr>
      <vt:lpstr>WHAT SITES CAN BE USED?</vt:lpstr>
      <vt:lpstr>ALSO REGARDING SITES…</vt:lpstr>
      <vt:lpstr>SITE CARE</vt:lpstr>
      <vt:lpstr>EQUIPMENT NEEDED</vt:lpstr>
      <vt:lpstr>WHAT ABOUT INFORMED CONSENT?</vt:lpstr>
      <vt:lpstr>PROCEDURE</vt:lpstr>
      <vt:lpstr>CONTINUED…</vt:lpstr>
      <vt:lpstr>VOLUME AND RATE</vt:lpstr>
      <vt:lpstr>TEACHING</vt:lpstr>
      <vt:lpstr>PATIENT ASSESSMENT AND TROUBLESHOOTING GUIDELINES</vt:lpstr>
      <vt:lpstr>ADVERSE EFFECTS OF HYPODERMOCLYSIS INCLUDE:</vt:lpstr>
      <vt:lpstr>ADVERSE EFFECTS CONTINUED…</vt:lpstr>
      <vt:lpstr>COMMONLY ADMINISTERED DRUGS </vt:lpstr>
      <vt:lpstr>THE INSULIN PUMP</vt:lpstr>
      <vt:lpstr>WHO CAN HAVE A PUMP?</vt:lpstr>
      <vt:lpstr>PUMP USERS MUST BE ABLE TO…</vt:lpstr>
      <vt:lpstr>ONE REALLY GREAT THING…</vt:lpstr>
      <vt:lpstr>ANY PROBLEMS?</vt:lpstr>
      <vt:lpstr>A COUPLE OF OTHER THINGS…</vt:lpstr>
      <vt:lpstr>MECHANICAL PROBLEMS</vt:lpstr>
      <vt:lpstr>HYPERGLYCEMIA</vt:lpstr>
      <vt:lpstr>HYPOGLYCEMIA</vt:lpstr>
      <vt:lpstr>DIABETIC KETOACIDOSIS</vt:lpstr>
      <vt:lpstr>DIABETIC KETOACIDOSIS</vt:lpstr>
      <vt:lpstr>WHAT ABOUT THE LPN AND SUBCUTANEOUS INFUSIONS?</vt:lpstr>
      <vt:lpstr>IN CONCLUSION…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Subcutaneous infusions</dc:title>
  <dc:creator>Helena Gunnell</dc:creator>
  <cp:lastModifiedBy>April</cp:lastModifiedBy>
  <cp:revision>26</cp:revision>
  <dcterms:created xsi:type="dcterms:W3CDTF">2016-04-07T16:15:13Z</dcterms:created>
  <dcterms:modified xsi:type="dcterms:W3CDTF">2022-01-14T21:08:32Z</dcterms:modified>
</cp:coreProperties>
</file>